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handoutMasterIdLst>
    <p:handoutMasterId r:id="rId34"/>
  </p:handoutMasterIdLst>
  <p:sldIdLst>
    <p:sldId id="256" r:id="rId4"/>
    <p:sldId id="286" r:id="rId6"/>
    <p:sldId id="257" r:id="rId7"/>
    <p:sldId id="258" r:id="rId8"/>
    <p:sldId id="259" r:id="rId9"/>
    <p:sldId id="260"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6" r:id="rId23"/>
    <p:sldId id="277" r:id="rId24"/>
    <p:sldId id="278" r:id="rId25"/>
    <p:sldId id="279" r:id="rId26"/>
    <p:sldId id="281" r:id="rId27"/>
    <p:sldId id="283" r:id="rId28"/>
    <p:sldId id="284" r:id="rId29"/>
    <p:sldId id="285" r:id="rId30"/>
    <p:sldId id="287" r:id="rId31"/>
    <p:sldId id="289" r:id="rId32"/>
    <p:sldId id="290" r:id="rId33"/>
  </p:sldIdLst>
  <p:sldSz cx="14630400" cy="8229600"/>
  <p:notesSz cx="8229600" cy="14630400"/>
  <p:custDataLst>
    <p:tags r:id="rId38"/>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74.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566160" cy="734061"/>
          </a:xfrm>
          <a:prstGeom prst="rect">
            <a:avLst/>
          </a:prstGeom>
        </p:spPr>
        <p:txBody>
          <a:bodyPr vert="horz" lIns="91440" tIns="45720" rIns="91440" bIns="45720" rtlCol="0"/>
          <a:lstStyle>
            <a:lvl1pPr algn="l">
              <a:defRPr sz="1440"/>
            </a:lvl1pPr>
          </a:lstStyle>
          <a:p>
            <a:endParaRPr lang="zh-CN" altLang="en-US">
              <a:latin typeface="宋体" panose="02010600030101010101" pitchFamily="2" charset="-122"/>
            </a:endParaRPr>
          </a:p>
        </p:txBody>
      </p:sp>
      <p:sp>
        <p:nvSpPr>
          <p:cNvPr id="3" name="日期占位符 2"/>
          <p:cNvSpPr>
            <a:spLocks noGrp="1"/>
          </p:cNvSpPr>
          <p:nvPr>
            <p:ph type="dt" sz="quarter" idx="1"/>
          </p:nvPr>
        </p:nvSpPr>
        <p:spPr>
          <a:xfrm>
            <a:off x="4661536" y="0"/>
            <a:ext cx="3566160" cy="734061"/>
          </a:xfrm>
          <a:prstGeom prst="rect">
            <a:avLst/>
          </a:prstGeom>
        </p:spPr>
        <p:txBody>
          <a:bodyPr vert="horz" lIns="91440" tIns="45720" rIns="91440" bIns="45720" rtlCol="0"/>
          <a:lstStyle>
            <a:lvl1pPr algn="r">
              <a:defRPr sz="1440"/>
            </a:lvl1pPr>
          </a:lstStyle>
          <a:p>
            <a:fld id="{0F9B84EA-7D68-4D60-9CB1-D50884785D1C}" type="datetimeFigureOut">
              <a:rPr lang="zh-CN" altLang="en-US" smtClean="0">
                <a:latin typeface="宋体" panose="02010600030101010101" pitchFamily="2" charset="-122"/>
              </a:rPr>
            </a:fld>
            <a:endParaRPr lang="zh-CN" altLang="en-US">
              <a:latin typeface="宋体" panose="02010600030101010101" pitchFamily="2" charset="-122"/>
            </a:endParaRPr>
          </a:p>
        </p:txBody>
      </p:sp>
      <p:sp>
        <p:nvSpPr>
          <p:cNvPr id="4" name="页脚占位符 3"/>
          <p:cNvSpPr>
            <a:spLocks noGrp="1"/>
          </p:cNvSpPr>
          <p:nvPr>
            <p:ph type="ftr" sz="quarter" idx="2"/>
          </p:nvPr>
        </p:nvSpPr>
        <p:spPr>
          <a:xfrm>
            <a:off x="0" y="13896341"/>
            <a:ext cx="3566160" cy="734059"/>
          </a:xfrm>
          <a:prstGeom prst="rect">
            <a:avLst/>
          </a:prstGeom>
        </p:spPr>
        <p:txBody>
          <a:bodyPr vert="horz" lIns="91440" tIns="45720" rIns="91440" bIns="45720" rtlCol="0" anchor="b"/>
          <a:lstStyle>
            <a:lvl1pPr algn="l">
              <a:defRPr sz="1440"/>
            </a:lvl1pPr>
          </a:lstStyle>
          <a:p>
            <a:endParaRPr lang="zh-CN" altLang="en-US">
              <a:latin typeface="宋体" panose="02010600030101010101" pitchFamily="2" charset="-122"/>
            </a:endParaRPr>
          </a:p>
        </p:txBody>
      </p:sp>
      <p:sp>
        <p:nvSpPr>
          <p:cNvPr id="5" name="灯片编号占位符 4"/>
          <p:cNvSpPr>
            <a:spLocks noGrp="1"/>
          </p:cNvSpPr>
          <p:nvPr>
            <p:ph type="sldNum" sz="quarter" idx="3"/>
          </p:nvPr>
        </p:nvSpPr>
        <p:spPr>
          <a:xfrm>
            <a:off x="4661536" y="13896341"/>
            <a:ext cx="3566160" cy="734059"/>
          </a:xfrm>
          <a:prstGeom prst="rect">
            <a:avLst/>
          </a:prstGeom>
        </p:spPr>
        <p:txBody>
          <a:bodyPr vert="horz" lIns="91440" tIns="45720" rIns="91440" bIns="45720" rtlCol="0" anchor="b"/>
          <a:lstStyle>
            <a:lvl1pPr algn="r">
              <a:defRPr sz="1440"/>
            </a:lvl1pPr>
          </a:lstStyle>
          <a:p>
            <a:fld id="{8D4E0FC9-F1F8-4FAE-9988-3BA365CFD46F}" type="slidenum">
              <a:rPr lang="zh-CN" altLang="en-US" smtClean="0">
                <a:latin typeface="宋体" panose="02010600030101010101" pitchFamily="2" charset="-122"/>
              </a:rPr>
            </a:fld>
            <a:endParaRPr lang="zh-CN" altLang="en-US">
              <a:latin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defRPr>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defRPr>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mn-ea"/>
        <a:cs typeface="+mn-cs"/>
      </a:defRPr>
    </a:lvl1pPr>
    <a:lvl2pPr marL="457200" algn="l" defTabSz="914400" rtl="0" eaLnBrk="1" latinLnBrk="0" hangingPunct="1">
      <a:defRPr sz="1200" kern="1200">
        <a:solidFill>
          <a:schemeClr val="tx1"/>
        </a:solidFill>
        <a:latin typeface="宋体" panose="02010600030101010101" pitchFamily="2" charset="-122"/>
        <a:ea typeface="+mn-ea"/>
        <a:cs typeface="+mn-cs"/>
      </a:defRPr>
    </a:lvl2pPr>
    <a:lvl3pPr marL="914400" algn="l" defTabSz="914400" rtl="0" eaLnBrk="1" latinLnBrk="0" hangingPunct="1">
      <a:defRPr sz="1200" kern="1200">
        <a:solidFill>
          <a:schemeClr val="tx1"/>
        </a:solidFill>
        <a:latin typeface="宋体" panose="02010600030101010101" pitchFamily="2" charset="-122"/>
        <a:ea typeface="+mn-ea"/>
        <a:cs typeface="+mn-cs"/>
      </a:defRPr>
    </a:lvl3pPr>
    <a:lvl4pPr marL="1371600" algn="l" defTabSz="914400" rtl="0" eaLnBrk="1" latinLnBrk="0" hangingPunct="1">
      <a:defRPr sz="1200" kern="1200">
        <a:solidFill>
          <a:schemeClr val="tx1"/>
        </a:solidFill>
        <a:latin typeface="宋体" panose="02010600030101010101" pitchFamily="2" charset="-122"/>
        <a:ea typeface="+mn-ea"/>
        <a:cs typeface="+mn-cs"/>
      </a:defRPr>
    </a:lvl4pPr>
    <a:lvl5pPr marL="1828800" algn="l" defTabSz="914400" rtl="0" eaLnBrk="1" latinLnBrk="0" hangingPunct="1">
      <a:defRPr sz="1200" kern="1200">
        <a:solidFill>
          <a:schemeClr val="tx1"/>
        </a:solidFill>
        <a:latin typeface="宋体" panose="02010600030101010101" pitchFamily="2"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0" Type="http://schemas.openxmlformats.org/officeDocument/2006/relationships/notesSlide" Target="../notesSlides/notesSlide11.xml"/><Relationship Id="rId1" Type="http://schemas.openxmlformats.org/officeDocument/2006/relationships/tags" Target="../tags/tag3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image" Target="../media/image8.png"/><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image" Target="../media/image7.png"/><Relationship Id="rId14" Type="http://schemas.openxmlformats.org/officeDocument/2006/relationships/notesSlide" Target="../notesSlides/notesSlide14.xml"/><Relationship Id="rId13" Type="http://schemas.openxmlformats.org/officeDocument/2006/relationships/slideLayout" Target="../slideLayouts/slideLayout1.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image" Target="../media/image9.png"/><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hemeOverride" Target="../theme/themeOverride2.xml"/><Relationship Id="rId5" Type="http://schemas.openxmlformats.org/officeDocument/2006/relationships/image" Target="../media/image9.png"/><Relationship Id="rId4" Type="http://schemas.openxmlformats.org/officeDocument/2006/relationships/tags" Target="../tags/tag55.xml"/><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22.png"/><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image" Target="../media/image21.png"/><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20.png"/><Relationship Id="rId12" Type="http://schemas.openxmlformats.org/officeDocument/2006/relationships/notesSlide" Target="../notesSlides/notesSlide23.xml"/><Relationship Id="rId11" Type="http://schemas.openxmlformats.org/officeDocument/2006/relationships/slideLayout" Target="../slideLayouts/slideLayout1.xml"/><Relationship Id="rId10" Type="http://schemas.openxmlformats.org/officeDocument/2006/relationships/tags" Target="../tags/tag61.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4" Type="http://schemas.openxmlformats.org/officeDocument/2006/relationships/notesSlide" Target="../notesSlides/notesSlide26.xml"/><Relationship Id="rId13" Type="http://schemas.openxmlformats.org/officeDocument/2006/relationships/slideLayout" Target="../slideLayouts/slideLayout1.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9" Type="http://schemas.openxmlformats.org/officeDocument/2006/relationships/notesSlide" Target="../notesSlides/notesSlide6.xml"/><Relationship Id="rId18" Type="http://schemas.openxmlformats.org/officeDocument/2006/relationships/slideLayout" Target="../slideLayouts/slideLayout1.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2" Type="http://schemas.openxmlformats.org/officeDocument/2006/relationships/notesSlide" Target="../notesSlides/notesSlide8.xml"/><Relationship Id="rId11" Type="http://schemas.openxmlformats.org/officeDocument/2006/relationships/slideLayout" Target="../slideLayouts/slideLayout1.xml"/><Relationship Id="rId10" Type="http://schemas.openxmlformats.org/officeDocument/2006/relationships/tags" Target="../tags/tag25.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hemeOverride" Target="../theme/themeOverride1.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4.png"/><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5" name="Text 1"/>
          <p:cNvSpPr/>
          <p:nvPr/>
        </p:nvSpPr>
        <p:spPr>
          <a:xfrm>
            <a:off x="2837815" y="1989455"/>
            <a:ext cx="10339705" cy="1916430"/>
          </a:xfrm>
          <a:prstGeom prst="rect">
            <a:avLst/>
          </a:prstGeom>
          <a:noFill/>
        </p:spPr>
        <p:txBody>
          <a:bodyPr wrap="square" rtlCol="0" anchor="t"/>
          <a:lstStyle/>
          <a:p>
            <a:pPr marL="0" indent="0">
              <a:lnSpc>
                <a:spcPts val="7545"/>
              </a:lnSpc>
              <a:buNone/>
            </a:pPr>
            <a:r>
              <a:rPr lang="en-US" sz="6035" b="1" dirty="0">
                <a:solidFill>
                  <a:srgbClr val="000000"/>
                </a:solidFill>
                <a:ea typeface="华文中宋" panose="02010600040101010101" charset="-122"/>
                <a:cs typeface="+mn-lt"/>
              </a:rPr>
              <a:t>OT</a:t>
            </a:r>
            <a:r>
              <a:rPr lang="en-US" sz="6035" b="1" dirty="0">
                <a:solidFill>
                  <a:srgbClr val="000000"/>
                </a:solidFill>
                <a:latin typeface="华文中宋" panose="02010600040101010101" charset="-122"/>
                <a:ea typeface="华文中宋" panose="02010600040101010101" charset="-122"/>
                <a:cs typeface="华文中宋" panose="02010600040101010101" charset="-122"/>
              </a:rPr>
              <a:t>分布式训练中的组通信</a:t>
            </a:r>
            <a:endParaRPr lang="en-US" sz="6035" b="1" dirty="0">
              <a:solidFill>
                <a:srgbClr val="000000"/>
              </a:solidFill>
              <a:latin typeface="华文中宋" panose="02010600040101010101" charset="-122"/>
              <a:ea typeface="华文中宋" panose="02010600040101010101" charset="-122"/>
              <a:cs typeface="华文中宋" panose="02010600040101010101" charset="-122"/>
            </a:endParaRPr>
          </a:p>
        </p:txBody>
      </p:sp>
      <p:sp>
        <p:nvSpPr>
          <p:cNvPr id="6" name="Text 2"/>
          <p:cNvSpPr/>
          <p:nvPr/>
        </p:nvSpPr>
        <p:spPr>
          <a:xfrm>
            <a:off x="4122499" y="4692848"/>
            <a:ext cx="7477601" cy="1666280"/>
          </a:xfrm>
          <a:prstGeom prst="rect">
            <a:avLst/>
          </a:prstGeom>
          <a:noFill/>
        </p:spPr>
        <p:txBody>
          <a:bodyPr wrap="square" rtlCol="0" anchor="t"/>
          <a:lstStyle/>
          <a:p>
            <a:pPr indent="457200" fontAlgn="auto">
              <a:lnSpc>
                <a:spcPct val="100000"/>
              </a:lnSpc>
              <a:buNone/>
            </a:pPr>
            <a:r>
              <a:rPr lang="en-US" sz="1400" dirty="0">
                <a:solidFill>
                  <a:srgbClr val="272525"/>
                </a:solidFill>
                <a:effectLst>
                  <a:outerShdw blurRad="38100" dist="38100" dir="2700000" algn="tl">
                    <a:srgbClr val="000000">
                      <a:alpha val="43137"/>
                    </a:srgbClr>
                  </a:outerShdw>
                </a:effectLst>
                <a:latin typeface="Eudoxus Sans" pitchFamily="34" charset="0"/>
                <a:ea typeface="Eudoxus Sans" pitchFamily="34" charset="-122"/>
                <a:cs typeface="Eudoxus Sans" pitchFamily="34" charset="-120"/>
              </a:rPr>
              <a:t>——在分布式深度学习训练中，组通信是一个至关重要的组件。它负责高效地交换和共享数据，确保各个节点能够协同工作，从而加快训练速度并提高最终模型的性能。通过广播、规约、散播、收集等一系列通信操作，分布式系统中的多个计算节点能够互相交流中间结果，执行全局更新并最终收敛到理想的模型。</a:t>
            </a:r>
            <a:endParaRPr lang="en-US" sz="1400" dirty="0">
              <a:effectLst>
                <a:outerShdw blurRad="38100" dist="38100" dir="2700000" algn="tl">
                  <a:srgbClr val="000000">
                    <a:alpha val="43137"/>
                  </a:srgbClr>
                </a:outerShdw>
              </a:effectLst>
            </a:endParaRPr>
          </a:p>
        </p:txBody>
      </p:sp>
      <p:sp>
        <p:nvSpPr>
          <p:cNvPr id="11" name="文本框 10"/>
          <p:cNvSpPr txBox="1"/>
          <p:nvPr/>
        </p:nvSpPr>
        <p:spPr>
          <a:xfrm>
            <a:off x="9199245" y="7058660"/>
            <a:ext cx="4152265" cy="368300"/>
          </a:xfrm>
          <a:prstGeom prst="rect">
            <a:avLst/>
          </a:prstGeom>
          <a:noFill/>
        </p:spPr>
        <p:txBody>
          <a:bodyPr wrap="square" rtlCol="0">
            <a:spAutoFit/>
          </a:bodyPr>
          <a:p>
            <a:r>
              <a:rPr lang="zh-CN" altLang="en-US" b="1" i="1">
                <a:latin typeface="华文楷体" panose="02010600040101010101" charset="-122"/>
                <a:ea typeface="华文楷体" panose="02010600040101010101" charset="-122"/>
                <a:cs typeface="华文楷体" panose="02010600040101010101" charset="-122"/>
              </a:rPr>
              <a:t>介绍人</a:t>
            </a:r>
            <a:r>
              <a:rPr lang="en-US" altLang="zh-CN" b="1" i="1">
                <a:latin typeface="华文楷体" panose="02010600040101010101" charset="-122"/>
                <a:ea typeface="华文楷体" panose="02010600040101010101" charset="-122"/>
                <a:cs typeface="华文楷体" panose="02010600040101010101" charset="-122"/>
              </a:rPr>
              <a:t> </a:t>
            </a:r>
            <a:r>
              <a:rPr lang="zh-CN" altLang="en-US" b="1" i="1">
                <a:latin typeface="华文楷体" panose="02010600040101010101" charset="-122"/>
                <a:ea typeface="华文楷体" panose="02010600040101010101" charset="-122"/>
                <a:cs typeface="华文楷体" panose="02010600040101010101" charset="-122"/>
              </a:rPr>
              <a:t>：赵元鸣</a:t>
            </a:r>
            <a:r>
              <a:rPr lang="en-US" altLang="zh-CN" b="1" i="1">
                <a:latin typeface="华文楷体" panose="02010600040101010101" charset="-122"/>
                <a:ea typeface="华文楷体" panose="02010600040101010101" charset="-122"/>
                <a:cs typeface="华文楷体" panose="02010600040101010101" charset="-122"/>
              </a:rPr>
              <a:t> 2211757</a:t>
            </a:r>
            <a:endParaRPr lang="en-US" altLang="zh-CN" b="1" i="1">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sp>
        <p:nvSpPr>
          <p:cNvPr id="5" name="Text 2"/>
          <p:cNvSpPr/>
          <p:nvPr/>
        </p:nvSpPr>
        <p:spPr>
          <a:xfrm>
            <a:off x="2821940" y="1606550"/>
            <a:ext cx="9932035" cy="2017395"/>
          </a:xfrm>
          <a:prstGeom prst="rect">
            <a:avLst/>
          </a:prstGeom>
          <a:noFill/>
        </p:spPr>
        <p:txBody>
          <a:bodyPr wrap="square" rtlCol="0" anchor="t"/>
          <a:lstStyle/>
          <a:p>
            <a:pPr marL="0" indent="0">
              <a:lnSpc>
                <a:spcPts val="7940"/>
              </a:lnSpc>
              <a:buNone/>
            </a:pPr>
            <a:r>
              <a:rPr lang="zh-CN" altLang="en-US" sz="4800" b="1" dirty="0">
                <a:solidFill>
                  <a:srgbClr val="1F1E1E"/>
                </a:solidFill>
                <a:latin typeface="宋体" panose="02010600030101010101" pitchFamily="2" charset="-122"/>
                <a:ea typeface="宋体" panose="02010600030101010101" pitchFamily="2" charset="-122"/>
                <a:cs typeface="宋体" panose="02010600030101010101" pitchFamily="2" charset="-122"/>
              </a:rPr>
              <a:t>二</a:t>
            </a:r>
            <a:r>
              <a:rPr lang="en-US" altLang="zh-CN" sz="4800" b="1" dirty="0">
                <a:solidFill>
                  <a:srgbClr val="1F1E1E"/>
                </a:solidFill>
                <a:latin typeface="宋体" panose="02010600030101010101" pitchFamily="2" charset="-122"/>
                <a:ea typeface="宋体" panose="02010600030101010101" pitchFamily="2" charset="-122"/>
                <a:cs typeface="宋体" panose="02010600030101010101" pitchFamily="2" charset="-122"/>
              </a:rPr>
              <a:t>.</a:t>
            </a:r>
            <a:r>
              <a:rPr lang="en-US" sz="4800" b="1" dirty="0">
                <a:solidFill>
                  <a:srgbClr val="1F1E1E"/>
                </a:solidFill>
                <a:latin typeface="宋体" panose="02010600030101010101" pitchFamily="2" charset="-122"/>
                <a:ea typeface="宋体" panose="02010600030101010101" pitchFamily="2" charset="-122"/>
                <a:cs typeface="宋体" panose="02010600030101010101" pitchFamily="2" charset="-122"/>
              </a:rPr>
              <a:t>将</a:t>
            </a:r>
            <a:r>
              <a:rPr lang="en-US" sz="4800" b="1" dirty="0">
                <a:solidFill>
                  <a:srgbClr val="1F1E1E"/>
                </a:solidFill>
                <a:ea typeface="宋体" panose="02010600030101010101" pitchFamily="2" charset="-122"/>
                <a:cs typeface="+mn-lt"/>
              </a:rPr>
              <a:t>HPC</a:t>
            </a:r>
            <a:r>
              <a:rPr lang="en-US" sz="4800" b="1" dirty="0">
                <a:solidFill>
                  <a:srgbClr val="1F1E1E"/>
                </a:solidFill>
                <a:latin typeface="宋体" panose="02010600030101010101" pitchFamily="2" charset="-122"/>
                <a:ea typeface="宋体" panose="02010600030101010101" pitchFamily="2" charset="-122"/>
                <a:cs typeface="宋体" panose="02010600030101010101" pitchFamily="2" charset="-122"/>
              </a:rPr>
              <a:t>技术应用于深度学习训练</a:t>
            </a:r>
            <a:endParaRPr lang="en-US" sz="4800" dirty="0"/>
          </a:p>
        </p:txBody>
      </p:sp>
      <p:sp>
        <p:nvSpPr>
          <p:cNvPr id="6" name="Text 3"/>
          <p:cNvSpPr/>
          <p:nvPr/>
        </p:nvSpPr>
        <p:spPr>
          <a:xfrm>
            <a:off x="1332230" y="3956685"/>
            <a:ext cx="11966575" cy="2666365"/>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《Bringing HPC Techniques to Deep Learning》</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探讨了如何将高性能计算（</a:t>
            </a:r>
            <a:r>
              <a:rPr lang="en-US" sz="1750" dirty="0">
                <a:solidFill>
                  <a:srgbClr val="3B3535"/>
                </a:solidFill>
                <a:ea typeface="宋体" panose="02010600030101010101" pitchFamily="2" charset="-122"/>
                <a:cs typeface="+mn-lt"/>
              </a:rPr>
              <a:t>HPC</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）技术应用于深度学习训练，以显著提升效率和性能。该论文重点介绍了并行计算框架（如</a:t>
            </a:r>
            <a:r>
              <a:rPr lang="en-US" sz="1750" dirty="0">
                <a:solidFill>
                  <a:srgbClr val="3B3535"/>
                </a:solidFill>
                <a:ea typeface="宋体" panose="02010600030101010101" pitchFamily="2" charset="-122"/>
                <a:cs typeface="+mn-lt"/>
              </a:rPr>
              <a:t>MPI</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）、优化通信协议、硬件加速（如</a:t>
            </a:r>
            <a:r>
              <a:rPr lang="en-US" sz="1750" dirty="0">
                <a:solidFill>
                  <a:srgbClr val="3B3535"/>
                </a:solidFill>
                <a:ea typeface="宋体" panose="02010600030101010101" pitchFamily="2" charset="-122"/>
                <a:cs typeface="+mn-lt"/>
              </a:rPr>
              <a:t>GPU、TPU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）及拓扑感知通信等技术。特别是</a:t>
            </a:r>
            <a:r>
              <a:rPr lang="en-US" sz="1750" dirty="0">
                <a:solidFill>
                  <a:srgbClr val="3B3535"/>
                </a:solidFill>
                <a:ea typeface="宋体" panose="02010600030101010101" pitchFamily="2" charset="-122"/>
                <a:cs typeface="+mn-lt"/>
              </a:rPr>
              <a:t>Ring-AllReduce</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技术，通过在环形拓扑中传递和聚合数据，显著降低了通信开销，提高了扩展性和带宽利用率。该技术在大规模分布式训练中表现出色，有效解决了传统方法中的瓶颈问题。这些优化方法在实际应用中展示了显著的性能提升，为深度学习模型的高效训练提供了强有力的支持。</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sp>
        <p:nvSpPr>
          <p:cNvPr id="4" name="Text 2"/>
          <p:cNvSpPr/>
          <p:nvPr/>
        </p:nvSpPr>
        <p:spPr>
          <a:xfrm>
            <a:off x="1760220" y="2244685"/>
            <a:ext cx="10031135" cy="730806"/>
          </a:xfrm>
          <a:prstGeom prst="rect">
            <a:avLst/>
          </a:prstGeom>
          <a:noFill/>
        </p:spPr>
        <p:txBody>
          <a:bodyPr wrap="none" rtlCol="0" anchor="t"/>
          <a:lstStyle/>
          <a:p>
            <a:pPr marL="0" indent="0">
              <a:lnSpc>
                <a:spcPts val="5755"/>
              </a:lnSpc>
              <a:buNone/>
            </a:pP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借鉴高性能计算（</a:t>
            </a:r>
            <a:r>
              <a:rPr lang="en-US" sz="4605" b="1" dirty="0">
                <a:solidFill>
                  <a:srgbClr val="1F1E1E"/>
                </a:solidFill>
                <a:ea typeface="宋体" panose="02010600030101010101" pitchFamily="2" charset="-122"/>
                <a:cs typeface="+mn-lt"/>
              </a:rPr>
              <a:t>HPC</a:t>
            </a: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）技术的必要性</a:t>
            </a:r>
            <a:endParaRPr lang="en-US" sz="4605" dirty="0"/>
          </a:p>
        </p:txBody>
      </p:sp>
      <p:sp>
        <p:nvSpPr>
          <p:cNvPr id="5" name="Text 3"/>
          <p:cNvSpPr/>
          <p:nvPr>
            <p:custDataLst>
              <p:tags r:id="rId1"/>
            </p:custDataLst>
          </p:nvPr>
        </p:nvSpPr>
        <p:spPr>
          <a:xfrm>
            <a:off x="1760220" y="3530918"/>
            <a:ext cx="2371011" cy="365522"/>
          </a:xfrm>
          <a:prstGeom prst="rect">
            <a:avLst/>
          </a:prstGeom>
          <a:noFill/>
        </p:spPr>
        <p:txBody>
          <a:bodyPr wrap="none" rtlCol="0" anchor="t"/>
          <a:lstStyle/>
          <a:p>
            <a:pPr marL="0" indent="0">
              <a:lnSpc>
                <a:spcPts val="2880"/>
              </a:lnSpc>
              <a:buNone/>
            </a:pP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模型规模不断扩大</a:t>
            </a:r>
            <a:endParaRPr lang="en-US" sz="2300" dirty="0"/>
          </a:p>
        </p:txBody>
      </p:sp>
      <p:sp>
        <p:nvSpPr>
          <p:cNvPr id="6" name="Text 4"/>
          <p:cNvSpPr/>
          <p:nvPr>
            <p:custDataLst>
              <p:tags r:id="rId2"/>
            </p:custDataLst>
          </p:nvPr>
        </p:nvSpPr>
        <p:spPr>
          <a:xfrm>
            <a:off x="1760220" y="4118610"/>
            <a:ext cx="2371011" cy="1666280"/>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随着深度学习模型的复杂度不断提高，训练所需的计算和存储资源也越来越庞大，给基础设施带来了巨大压力。</a:t>
            </a:r>
            <a:endParaRPr lang="en-US" sz="1750" dirty="0"/>
          </a:p>
        </p:txBody>
      </p:sp>
      <p:sp>
        <p:nvSpPr>
          <p:cNvPr id="7" name="Text 5"/>
          <p:cNvSpPr/>
          <p:nvPr>
            <p:custDataLst>
              <p:tags r:id="rId3"/>
            </p:custDataLst>
          </p:nvPr>
        </p:nvSpPr>
        <p:spPr>
          <a:xfrm>
            <a:off x="4680823" y="3530918"/>
            <a:ext cx="2371011" cy="365522"/>
          </a:xfrm>
          <a:prstGeom prst="rect">
            <a:avLst/>
          </a:prstGeom>
          <a:noFill/>
        </p:spPr>
        <p:txBody>
          <a:bodyPr wrap="none" rtlCol="0" anchor="t"/>
          <a:lstStyle/>
          <a:p>
            <a:pPr marL="0" indent="0">
              <a:lnSpc>
                <a:spcPts val="2880"/>
              </a:lnSpc>
              <a:buNone/>
            </a:pP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训练过程效率低下</a:t>
            </a:r>
            <a:endParaRPr lang="en-US" sz="2300" dirty="0"/>
          </a:p>
        </p:txBody>
      </p:sp>
      <p:sp>
        <p:nvSpPr>
          <p:cNvPr id="8" name="Text 6"/>
          <p:cNvSpPr/>
          <p:nvPr>
            <p:custDataLst>
              <p:tags r:id="rId4"/>
            </p:custDataLst>
          </p:nvPr>
        </p:nvSpPr>
        <p:spPr>
          <a:xfrm>
            <a:off x="4680823" y="4118610"/>
            <a:ext cx="2371011" cy="1666280"/>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深度学习训练通常需要大量的反复迭代，这种计算和通信密集型的任务严重拖慢了整体训练效率。</a:t>
            </a:r>
            <a:endParaRPr lang="en-US" sz="1750" dirty="0"/>
          </a:p>
        </p:txBody>
      </p:sp>
      <p:sp>
        <p:nvSpPr>
          <p:cNvPr id="9" name="Text 7"/>
          <p:cNvSpPr/>
          <p:nvPr>
            <p:custDataLst>
              <p:tags r:id="rId5"/>
            </p:custDataLst>
          </p:nvPr>
        </p:nvSpPr>
        <p:spPr>
          <a:xfrm>
            <a:off x="7601426" y="3530918"/>
            <a:ext cx="2371011" cy="365522"/>
          </a:xfrm>
          <a:prstGeom prst="rect">
            <a:avLst/>
          </a:prstGeom>
          <a:noFill/>
        </p:spPr>
        <p:txBody>
          <a:bodyPr wrap="none" rtlCol="0" anchor="t"/>
          <a:lstStyle/>
          <a:p>
            <a:pPr marL="0" indent="0">
              <a:lnSpc>
                <a:spcPts val="2880"/>
              </a:lnSpc>
              <a:buNone/>
            </a:pP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扩展能力不足</a:t>
            </a:r>
            <a:endParaRPr lang="en-US" sz="2300" dirty="0"/>
          </a:p>
        </p:txBody>
      </p:sp>
      <p:sp>
        <p:nvSpPr>
          <p:cNvPr id="10" name="Text 8"/>
          <p:cNvSpPr/>
          <p:nvPr>
            <p:custDataLst>
              <p:tags r:id="rId6"/>
            </p:custDataLst>
          </p:nvPr>
        </p:nvSpPr>
        <p:spPr>
          <a:xfrm>
            <a:off x="7601426" y="4118610"/>
            <a:ext cx="2371011" cy="1666280"/>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传统的深度学习训练方法很难在大规模分布式环境中有效扩展，这限制了模型训练的并行度和性能。</a:t>
            </a:r>
            <a:endParaRPr lang="en-US" sz="1750" dirty="0"/>
          </a:p>
        </p:txBody>
      </p:sp>
      <p:sp>
        <p:nvSpPr>
          <p:cNvPr id="11" name="Text 9"/>
          <p:cNvSpPr/>
          <p:nvPr>
            <p:custDataLst>
              <p:tags r:id="rId7"/>
            </p:custDataLst>
          </p:nvPr>
        </p:nvSpPr>
        <p:spPr>
          <a:xfrm>
            <a:off x="10522029" y="3530918"/>
            <a:ext cx="2371011" cy="365522"/>
          </a:xfrm>
          <a:prstGeom prst="rect">
            <a:avLst/>
          </a:prstGeom>
          <a:noFill/>
        </p:spPr>
        <p:txBody>
          <a:bodyPr wrap="none" rtlCol="0" anchor="t"/>
          <a:lstStyle/>
          <a:p>
            <a:pPr marL="0" indent="0">
              <a:lnSpc>
                <a:spcPts val="2880"/>
              </a:lnSpc>
              <a:buNone/>
            </a:pP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资源利用率低下</a:t>
            </a:r>
            <a:endParaRPr lang="en-US" sz="2300" dirty="0"/>
          </a:p>
        </p:txBody>
      </p:sp>
      <p:sp>
        <p:nvSpPr>
          <p:cNvPr id="12" name="Text 10"/>
          <p:cNvSpPr/>
          <p:nvPr>
            <p:custDataLst>
              <p:tags r:id="rId8"/>
            </p:custDataLst>
          </p:nvPr>
        </p:nvSpPr>
        <p:spPr>
          <a:xfrm>
            <a:off x="10522029" y="4118610"/>
            <a:ext cx="2371011" cy="1333024"/>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深度学习训练中存在大量的通信开销和资源浪费，这种情况需要得到有效改善。</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1723192"/>
            <a:ext cx="8769072" cy="730806"/>
          </a:xfrm>
          <a:prstGeom prst="rect">
            <a:avLst/>
          </a:prstGeom>
          <a:noFill/>
        </p:spPr>
        <p:txBody>
          <a:bodyPr wrap="none" rtlCol="0" anchor="t"/>
          <a:lstStyle/>
          <a:p>
            <a:pPr marL="0" indent="0">
              <a:lnSpc>
                <a:spcPts val="5755"/>
              </a:lnSpc>
              <a:buNone/>
            </a:pP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并行计算框架在深度学习中的应用</a:t>
            </a:r>
            <a:endParaRPr lang="en-US" sz="4605" dirty="0"/>
          </a:p>
        </p:txBody>
      </p:sp>
      <p:sp>
        <p:nvSpPr>
          <p:cNvPr id="6" name="Shape 3"/>
          <p:cNvSpPr/>
          <p:nvPr/>
        </p:nvSpPr>
        <p:spPr>
          <a:xfrm>
            <a:off x="4490799" y="3037165"/>
            <a:ext cx="499943" cy="499943"/>
          </a:xfrm>
          <a:prstGeom prst="roundRect">
            <a:avLst>
              <a:gd name="adj" fmla="val 20000"/>
            </a:avLst>
          </a:prstGeom>
          <a:solidFill>
            <a:srgbClr val="D5DCF6"/>
          </a:solidFill>
          <a:ln w="7620">
            <a:solidFill>
              <a:srgbClr val="BBC2DC"/>
            </a:solidFill>
            <a:prstDash val="solid"/>
          </a:ln>
        </p:spPr>
      </p:sp>
      <p:sp>
        <p:nvSpPr>
          <p:cNvPr id="7" name="Text 4"/>
          <p:cNvSpPr/>
          <p:nvPr/>
        </p:nvSpPr>
        <p:spPr>
          <a:xfrm>
            <a:off x="4671774" y="3067883"/>
            <a:ext cx="137874" cy="438507"/>
          </a:xfrm>
          <a:prstGeom prst="rect">
            <a:avLst/>
          </a:prstGeom>
          <a:noFill/>
        </p:spPr>
        <p:txBody>
          <a:bodyPr wrap="none" rtlCol="0" anchor="t"/>
          <a:lstStyle/>
          <a:p>
            <a:pPr marL="0" indent="0" algn="ctr">
              <a:lnSpc>
                <a:spcPts val="3455"/>
              </a:lnSpc>
              <a:buNone/>
            </a:pPr>
            <a:r>
              <a:rPr lang="en-US" sz="2765" b="1" dirty="0">
                <a:solidFill>
                  <a:srgbClr val="3B3535"/>
                </a:solidFill>
                <a:latin typeface="宋体" panose="02010600030101010101" pitchFamily="2" charset="-122"/>
                <a:ea typeface="宋体" panose="02010600030101010101" pitchFamily="2" charset="-122"/>
                <a:cs typeface="宋体" panose="02010600030101010101" pitchFamily="2" charset="-122"/>
              </a:rPr>
              <a:t>1</a:t>
            </a:r>
            <a:endParaRPr lang="en-US" sz="2765" dirty="0"/>
          </a:p>
        </p:txBody>
      </p:sp>
      <p:sp>
        <p:nvSpPr>
          <p:cNvPr id="8" name="Text 5"/>
          <p:cNvSpPr/>
          <p:nvPr/>
        </p:nvSpPr>
        <p:spPr>
          <a:xfrm>
            <a:off x="5212913" y="3037165"/>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大规模模型并行训练</a:t>
            </a:r>
            <a:endParaRPr lang="en-US" sz="2300" dirty="0"/>
          </a:p>
        </p:txBody>
      </p:sp>
      <p:sp>
        <p:nvSpPr>
          <p:cNvPr id="9" name="Text 6"/>
          <p:cNvSpPr/>
          <p:nvPr/>
        </p:nvSpPr>
        <p:spPr>
          <a:xfrm>
            <a:off x="5212913" y="3535918"/>
            <a:ext cx="3820001" cy="1333024"/>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采用基于</a:t>
            </a:r>
            <a:r>
              <a:rPr lang="en-US" sz="1750" dirty="0">
                <a:solidFill>
                  <a:srgbClr val="3B3535"/>
                </a:solidFill>
                <a:ea typeface="宋体" panose="02010600030101010101" pitchFamily="2" charset="-122"/>
                <a:cs typeface="+mn-lt"/>
              </a:rPr>
              <a:t>MPI</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等并行计算框架的分布式训练方法，可以充分利用多台机器的算力，有效加快超大规模深度学习模型的训练速度。</a:t>
            </a:r>
            <a:endParaRPr lang="en-US" sz="1750" dirty="0"/>
          </a:p>
        </p:txBody>
      </p:sp>
      <p:sp>
        <p:nvSpPr>
          <p:cNvPr id="10" name="Shape 7"/>
          <p:cNvSpPr/>
          <p:nvPr/>
        </p:nvSpPr>
        <p:spPr>
          <a:xfrm>
            <a:off x="9255085" y="3037165"/>
            <a:ext cx="499943" cy="499943"/>
          </a:xfrm>
          <a:prstGeom prst="roundRect">
            <a:avLst>
              <a:gd name="adj" fmla="val 20000"/>
            </a:avLst>
          </a:prstGeom>
          <a:solidFill>
            <a:srgbClr val="D5DCF6"/>
          </a:solidFill>
          <a:ln w="7620">
            <a:solidFill>
              <a:srgbClr val="BBC2DC"/>
            </a:solidFill>
            <a:prstDash val="solid"/>
          </a:ln>
        </p:spPr>
      </p:sp>
      <p:sp>
        <p:nvSpPr>
          <p:cNvPr id="11" name="Text 8"/>
          <p:cNvSpPr/>
          <p:nvPr/>
        </p:nvSpPr>
        <p:spPr>
          <a:xfrm>
            <a:off x="9400342" y="3067883"/>
            <a:ext cx="209431" cy="438507"/>
          </a:xfrm>
          <a:prstGeom prst="rect">
            <a:avLst/>
          </a:prstGeom>
          <a:noFill/>
        </p:spPr>
        <p:txBody>
          <a:bodyPr wrap="none" rtlCol="0" anchor="t"/>
          <a:lstStyle/>
          <a:p>
            <a:pPr marL="0" indent="0" algn="ctr">
              <a:lnSpc>
                <a:spcPts val="3455"/>
              </a:lnSpc>
              <a:buNone/>
            </a:pPr>
            <a:r>
              <a:rPr lang="en-US" sz="2765" b="1" dirty="0">
                <a:solidFill>
                  <a:srgbClr val="3B3535"/>
                </a:solidFill>
                <a:latin typeface="宋体" panose="02010600030101010101" pitchFamily="2" charset="-122"/>
                <a:ea typeface="宋体" panose="02010600030101010101" pitchFamily="2" charset="-122"/>
                <a:cs typeface="宋体" panose="02010600030101010101" pitchFamily="2" charset="-122"/>
              </a:rPr>
              <a:t>2</a:t>
            </a:r>
            <a:endParaRPr lang="en-US" sz="2765" dirty="0"/>
          </a:p>
        </p:txBody>
      </p:sp>
      <p:sp>
        <p:nvSpPr>
          <p:cNvPr id="12" name="Text 9"/>
          <p:cNvSpPr/>
          <p:nvPr/>
        </p:nvSpPr>
        <p:spPr>
          <a:xfrm>
            <a:off x="9977199" y="3037165"/>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数据并行和模型并行</a:t>
            </a:r>
            <a:endParaRPr lang="en-US" sz="2300" dirty="0"/>
          </a:p>
        </p:txBody>
      </p:sp>
      <p:sp>
        <p:nvSpPr>
          <p:cNvPr id="13" name="Text 10"/>
          <p:cNvSpPr/>
          <p:nvPr/>
        </p:nvSpPr>
        <p:spPr>
          <a:xfrm>
            <a:off x="9977199" y="3535918"/>
            <a:ext cx="3820001" cy="999768"/>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通过数据并行或模型并行的方式组织训练任务，可以实现更细粒度的并行度和资源利用率的提升。</a:t>
            </a:r>
            <a:endParaRPr lang="en-US" sz="1750" dirty="0"/>
          </a:p>
        </p:txBody>
      </p:sp>
      <p:sp>
        <p:nvSpPr>
          <p:cNvPr id="14" name="Shape 11"/>
          <p:cNvSpPr/>
          <p:nvPr/>
        </p:nvSpPr>
        <p:spPr>
          <a:xfrm>
            <a:off x="4490799" y="5341025"/>
            <a:ext cx="499943" cy="499943"/>
          </a:xfrm>
          <a:prstGeom prst="roundRect">
            <a:avLst>
              <a:gd name="adj" fmla="val 20000"/>
            </a:avLst>
          </a:prstGeom>
          <a:solidFill>
            <a:srgbClr val="D5DCF6"/>
          </a:solidFill>
          <a:ln w="7620">
            <a:solidFill>
              <a:srgbClr val="BBC2DC"/>
            </a:solidFill>
            <a:prstDash val="solid"/>
          </a:ln>
        </p:spPr>
      </p:sp>
      <p:sp>
        <p:nvSpPr>
          <p:cNvPr id="15" name="Text 12"/>
          <p:cNvSpPr/>
          <p:nvPr/>
        </p:nvSpPr>
        <p:spPr>
          <a:xfrm>
            <a:off x="4635818" y="5371743"/>
            <a:ext cx="209788" cy="438507"/>
          </a:xfrm>
          <a:prstGeom prst="rect">
            <a:avLst/>
          </a:prstGeom>
          <a:noFill/>
        </p:spPr>
        <p:txBody>
          <a:bodyPr wrap="none" rtlCol="0" anchor="t"/>
          <a:lstStyle/>
          <a:p>
            <a:pPr marL="0" indent="0" algn="ctr">
              <a:lnSpc>
                <a:spcPts val="3455"/>
              </a:lnSpc>
              <a:buNone/>
            </a:pPr>
            <a:r>
              <a:rPr lang="en-US" sz="2765" b="1" dirty="0">
                <a:solidFill>
                  <a:srgbClr val="3B3535"/>
                </a:solidFill>
                <a:latin typeface="宋体" panose="02010600030101010101" pitchFamily="2" charset="-122"/>
                <a:ea typeface="宋体" panose="02010600030101010101" pitchFamily="2" charset="-122"/>
                <a:cs typeface="宋体" panose="02010600030101010101" pitchFamily="2" charset="-122"/>
              </a:rPr>
              <a:t>3</a:t>
            </a:r>
            <a:endParaRPr lang="en-US" sz="2765" dirty="0"/>
          </a:p>
        </p:txBody>
      </p:sp>
      <p:sp>
        <p:nvSpPr>
          <p:cNvPr id="16" name="Text 13"/>
          <p:cNvSpPr/>
          <p:nvPr/>
        </p:nvSpPr>
        <p:spPr>
          <a:xfrm>
            <a:off x="5212913" y="5341025"/>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通信优化和负载均衡</a:t>
            </a:r>
            <a:endParaRPr lang="en-US" sz="2300" dirty="0"/>
          </a:p>
        </p:txBody>
      </p:sp>
      <p:sp>
        <p:nvSpPr>
          <p:cNvPr id="17" name="Text 14"/>
          <p:cNvSpPr/>
          <p:nvPr/>
        </p:nvSpPr>
        <p:spPr>
          <a:xfrm>
            <a:off x="5212913" y="5839778"/>
            <a:ext cx="8584287" cy="666512"/>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并行计算框架提供了丰富的通信机制和负载均衡策略，可以最大限度降低训练过程中的通信开销和资源瓶颈。</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1846778"/>
            <a:ext cx="7599878" cy="730806"/>
          </a:xfrm>
          <a:prstGeom prst="rect">
            <a:avLst/>
          </a:prstGeom>
          <a:noFill/>
        </p:spPr>
        <p:txBody>
          <a:bodyPr wrap="none" rtlCol="0" anchor="t"/>
          <a:lstStyle/>
          <a:p>
            <a:pPr marL="0" indent="0">
              <a:lnSpc>
                <a:spcPts val="5755"/>
              </a:lnSpc>
              <a:buNone/>
            </a:pP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优化通信协议，降低训练开销</a:t>
            </a:r>
            <a:endParaRPr lang="en-US" sz="4605" dirty="0"/>
          </a:p>
        </p:txBody>
      </p:sp>
      <p:sp>
        <p:nvSpPr>
          <p:cNvPr id="6" name="Shape 3"/>
          <p:cNvSpPr/>
          <p:nvPr/>
        </p:nvSpPr>
        <p:spPr>
          <a:xfrm>
            <a:off x="4490799" y="2910840"/>
            <a:ext cx="4542115" cy="1958102"/>
          </a:xfrm>
          <a:prstGeom prst="roundRect">
            <a:avLst>
              <a:gd name="adj" fmla="val 5106"/>
            </a:avLst>
          </a:prstGeom>
          <a:solidFill>
            <a:srgbClr val="D5DCF6"/>
          </a:solidFill>
          <a:ln w="7620">
            <a:solidFill>
              <a:srgbClr val="BBC2DC"/>
            </a:solidFill>
            <a:prstDash val="solid"/>
          </a:ln>
        </p:spPr>
      </p:sp>
      <p:sp>
        <p:nvSpPr>
          <p:cNvPr id="7" name="Text 4"/>
          <p:cNvSpPr/>
          <p:nvPr/>
        </p:nvSpPr>
        <p:spPr>
          <a:xfrm>
            <a:off x="4720590" y="3140631"/>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高效的通信算法</a:t>
            </a:r>
            <a:endParaRPr lang="en-US" sz="2300" dirty="0"/>
          </a:p>
        </p:txBody>
      </p:sp>
      <p:sp>
        <p:nvSpPr>
          <p:cNvPr id="8" name="Text 5"/>
          <p:cNvSpPr/>
          <p:nvPr/>
        </p:nvSpPr>
        <p:spPr>
          <a:xfrm>
            <a:off x="4720590" y="3639383"/>
            <a:ext cx="4082534" cy="999768"/>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运用先进的通信算法，如</a:t>
            </a:r>
            <a:r>
              <a:rPr lang="en-US" sz="1750" dirty="0">
                <a:solidFill>
                  <a:srgbClr val="3B3535"/>
                </a:solidFill>
                <a:ea typeface="宋体" panose="02010600030101010101" pitchFamily="2" charset="-122"/>
                <a:cs typeface="+mn-lt"/>
              </a:rPr>
              <a:t>Ring-AllReduce</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和树形通信等技术，可以大幅降低训练过程中的通信开销和等待时间。</a:t>
            </a:r>
            <a:endParaRPr lang="en-US" sz="1750" dirty="0"/>
          </a:p>
        </p:txBody>
      </p:sp>
      <p:sp>
        <p:nvSpPr>
          <p:cNvPr id="9" name="Shape 6"/>
          <p:cNvSpPr/>
          <p:nvPr/>
        </p:nvSpPr>
        <p:spPr>
          <a:xfrm>
            <a:off x="9255085" y="2910840"/>
            <a:ext cx="4542115" cy="1958102"/>
          </a:xfrm>
          <a:prstGeom prst="roundRect">
            <a:avLst>
              <a:gd name="adj" fmla="val 5106"/>
            </a:avLst>
          </a:prstGeom>
          <a:solidFill>
            <a:srgbClr val="D5DCF6"/>
          </a:solidFill>
          <a:ln w="7620">
            <a:solidFill>
              <a:srgbClr val="BBC2DC"/>
            </a:solidFill>
            <a:prstDash val="solid"/>
          </a:ln>
        </p:spPr>
      </p:sp>
      <p:sp>
        <p:nvSpPr>
          <p:cNvPr id="10" name="Text 7"/>
          <p:cNvSpPr/>
          <p:nvPr/>
        </p:nvSpPr>
        <p:spPr>
          <a:xfrm>
            <a:off x="9484876" y="3140631"/>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异步通信模式</a:t>
            </a:r>
            <a:endParaRPr lang="en-US" sz="2300" dirty="0"/>
          </a:p>
        </p:txBody>
      </p:sp>
      <p:sp>
        <p:nvSpPr>
          <p:cNvPr id="11" name="Text 8"/>
          <p:cNvSpPr/>
          <p:nvPr/>
        </p:nvSpPr>
        <p:spPr>
          <a:xfrm>
            <a:off x="9484876" y="3639383"/>
            <a:ext cx="4082534" cy="999768"/>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采用异步通信模式，将通信操作与计算并行执行，从而减少通信对训练吞吐量的影响。</a:t>
            </a:r>
            <a:endParaRPr lang="en-US" sz="1750" dirty="0"/>
          </a:p>
        </p:txBody>
      </p:sp>
      <p:sp>
        <p:nvSpPr>
          <p:cNvPr id="12" name="Shape 9"/>
          <p:cNvSpPr/>
          <p:nvPr/>
        </p:nvSpPr>
        <p:spPr>
          <a:xfrm>
            <a:off x="4490799" y="5091112"/>
            <a:ext cx="9306401" cy="1291590"/>
          </a:xfrm>
          <a:prstGeom prst="roundRect">
            <a:avLst>
              <a:gd name="adj" fmla="val 7742"/>
            </a:avLst>
          </a:prstGeom>
          <a:solidFill>
            <a:srgbClr val="D5DCF6"/>
          </a:solidFill>
          <a:ln w="7620">
            <a:solidFill>
              <a:srgbClr val="BBC2DC"/>
            </a:solidFill>
            <a:prstDash val="solid"/>
          </a:ln>
        </p:spPr>
      </p:sp>
      <p:sp>
        <p:nvSpPr>
          <p:cNvPr id="13" name="Text 10"/>
          <p:cNvSpPr/>
          <p:nvPr/>
        </p:nvSpPr>
        <p:spPr>
          <a:xfrm>
            <a:off x="4720590" y="5320903"/>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智能化通信优化</a:t>
            </a:r>
            <a:endParaRPr lang="en-US" sz="2300" dirty="0"/>
          </a:p>
        </p:txBody>
      </p:sp>
      <p:sp>
        <p:nvSpPr>
          <p:cNvPr id="14" name="Text 11"/>
          <p:cNvSpPr/>
          <p:nvPr/>
        </p:nvSpPr>
        <p:spPr>
          <a:xfrm>
            <a:off x="4720590" y="5819656"/>
            <a:ext cx="8846820" cy="333256"/>
          </a:xfrm>
          <a:prstGeom prst="rect">
            <a:avLst/>
          </a:prstGeom>
          <a:noFill/>
        </p:spPr>
        <p:txBody>
          <a:bodyPr wrap="non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通过动态监测网络状况和负载变化，自适应调整通信策略，进一步优化通信性能。</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sp>
        <p:nvSpPr>
          <p:cNvPr id="4" name="Text 2"/>
          <p:cNvSpPr/>
          <p:nvPr/>
        </p:nvSpPr>
        <p:spPr>
          <a:xfrm>
            <a:off x="1760220" y="1396722"/>
            <a:ext cx="8184475" cy="730806"/>
          </a:xfrm>
          <a:prstGeom prst="rect">
            <a:avLst/>
          </a:prstGeom>
          <a:noFill/>
        </p:spPr>
        <p:txBody>
          <a:bodyPr wrap="none" rtlCol="0" anchor="t"/>
          <a:lstStyle/>
          <a:p>
            <a:pPr marL="0" indent="0">
              <a:lnSpc>
                <a:spcPts val="5755"/>
              </a:lnSpc>
              <a:buNone/>
            </a:pP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利用硬件加速技术提高训练效率</a:t>
            </a:r>
            <a:endParaRPr lang="en-US" sz="4605" dirty="0"/>
          </a:p>
        </p:txBody>
      </p:sp>
      <p:pic>
        <p:nvPicPr>
          <p:cNvPr id="5" name="Image 0" descr="preencoded.png"/>
          <p:cNvPicPr>
            <a:picLocks noChangeAspect="1"/>
          </p:cNvPicPr>
          <p:nvPr>
            <p:custDataLst>
              <p:tags r:id="rId1"/>
            </p:custDataLst>
          </p:nvPr>
        </p:nvPicPr>
        <p:blipFill>
          <a:blip r:embed="rId2"/>
          <a:stretch>
            <a:fillRect/>
          </a:stretch>
        </p:blipFill>
        <p:spPr>
          <a:xfrm>
            <a:off x="1760220" y="2571869"/>
            <a:ext cx="3481149" cy="2151459"/>
          </a:xfrm>
          <a:prstGeom prst="rect">
            <a:avLst/>
          </a:prstGeom>
        </p:spPr>
      </p:pic>
      <p:sp>
        <p:nvSpPr>
          <p:cNvPr id="6" name="Text 3"/>
          <p:cNvSpPr/>
          <p:nvPr>
            <p:custDataLst>
              <p:tags r:id="rId3"/>
            </p:custDataLst>
          </p:nvPr>
        </p:nvSpPr>
        <p:spPr>
          <a:xfrm>
            <a:off x="1806575" y="5001260"/>
            <a:ext cx="2877185" cy="365760"/>
          </a:xfrm>
          <a:prstGeom prst="rect">
            <a:avLst/>
          </a:prstGeom>
          <a:noFill/>
        </p:spPr>
        <p:txBody>
          <a:bodyPr wrap="none" rtlCol="0" anchor="t"/>
          <a:lstStyle/>
          <a:p>
            <a:pPr marL="0" indent="0" algn="l">
              <a:lnSpc>
                <a:spcPts val="2880"/>
              </a:lnSpc>
              <a:buNone/>
            </a:pPr>
            <a:r>
              <a:rPr lang="en-US" sz="2300" b="1" dirty="0">
                <a:solidFill>
                  <a:srgbClr val="3B3535"/>
                </a:solidFill>
                <a:ea typeface="宋体" panose="02010600030101010101" pitchFamily="2" charset="-122"/>
                <a:cs typeface="+mn-lt"/>
              </a:rPr>
              <a:t>GPU</a:t>
            </a: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加速训练</a:t>
            </a:r>
            <a:endParaRPr lang="en-US" sz="2300" dirty="0"/>
          </a:p>
        </p:txBody>
      </p:sp>
      <p:sp>
        <p:nvSpPr>
          <p:cNvPr id="7" name="Text 4"/>
          <p:cNvSpPr/>
          <p:nvPr>
            <p:custDataLst>
              <p:tags r:id="rId4"/>
            </p:custDataLst>
          </p:nvPr>
        </p:nvSpPr>
        <p:spPr>
          <a:xfrm>
            <a:off x="1760220" y="5499735"/>
            <a:ext cx="3481149" cy="1333024"/>
          </a:xfrm>
          <a:prstGeom prst="rect">
            <a:avLst/>
          </a:prstGeom>
          <a:noFill/>
        </p:spPr>
        <p:txBody>
          <a:bodyPr wrap="square" rtlCol="0" anchor="t"/>
          <a:lstStyle/>
          <a:p>
            <a:pPr marL="0" indent="0" algn="l">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通过部署大规模的</a:t>
            </a:r>
            <a:r>
              <a:rPr lang="en-US" sz="1600" dirty="0">
                <a:solidFill>
                  <a:srgbClr val="3B3535"/>
                </a:solidFill>
                <a:ea typeface="宋体" panose="02010600030101010101" pitchFamily="2" charset="-122"/>
                <a:cs typeface="+mn-lt"/>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集群，可以大幅提升深度学习模型训练的计算能力和吞吐量。</a:t>
            </a:r>
            <a:r>
              <a:rPr lang="en-US" sz="1600" dirty="0">
                <a:solidFill>
                  <a:srgbClr val="3B3535"/>
                </a:solidFill>
                <a:ea typeface="宋体" panose="02010600030101010101" pitchFamily="2" charset="-122"/>
                <a:cs typeface="+mn-lt"/>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的高并行性能非常适合深度学习的矩阵运算。</a:t>
            </a:r>
            <a:endParaRPr lang="en-US" sz="1750" dirty="0"/>
          </a:p>
        </p:txBody>
      </p:sp>
      <p:pic>
        <p:nvPicPr>
          <p:cNvPr id="8" name="Image 1" descr="preencoded.png"/>
          <p:cNvPicPr>
            <a:picLocks noChangeAspect="1"/>
          </p:cNvPicPr>
          <p:nvPr>
            <p:custDataLst>
              <p:tags r:id="rId5"/>
            </p:custDataLst>
          </p:nvPr>
        </p:nvPicPr>
        <p:blipFill>
          <a:blip r:embed="rId6"/>
          <a:stretch>
            <a:fillRect/>
          </a:stretch>
        </p:blipFill>
        <p:spPr>
          <a:xfrm>
            <a:off x="5574625" y="2571869"/>
            <a:ext cx="3481149" cy="2151459"/>
          </a:xfrm>
          <a:prstGeom prst="rect">
            <a:avLst/>
          </a:prstGeom>
        </p:spPr>
      </p:pic>
      <p:sp>
        <p:nvSpPr>
          <p:cNvPr id="9" name="Text 5"/>
          <p:cNvSpPr/>
          <p:nvPr>
            <p:custDataLst>
              <p:tags r:id="rId7"/>
            </p:custDataLst>
          </p:nvPr>
        </p:nvSpPr>
        <p:spPr>
          <a:xfrm>
            <a:off x="5574625" y="5000982"/>
            <a:ext cx="2923580" cy="365522"/>
          </a:xfrm>
          <a:prstGeom prst="rect">
            <a:avLst/>
          </a:prstGeom>
          <a:noFill/>
        </p:spPr>
        <p:txBody>
          <a:bodyPr wrap="none" rtlCol="0" anchor="t"/>
          <a:lstStyle/>
          <a:p>
            <a:pPr marL="0" indent="0" algn="l">
              <a:lnSpc>
                <a:spcPts val="2880"/>
              </a:lnSpc>
              <a:buNone/>
            </a:pPr>
            <a:r>
              <a:rPr lang="en-US" sz="2300" b="1" dirty="0">
                <a:solidFill>
                  <a:srgbClr val="3B3535"/>
                </a:solidFill>
                <a:ea typeface="宋体" panose="02010600030101010101" pitchFamily="2" charset="-122"/>
                <a:cs typeface="+mn-lt"/>
              </a:rPr>
              <a:t>TPU硬</a:t>
            </a: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件加速</a:t>
            </a:r>
            <a:endParaRPr lang="en-US" sz="2300" dirty="0"/>
          </a:p>
        </p:txBody>
      </p:sp>
      <p:sp>
        <p:nvSpPr>
          <p:cNvPr id="10" name="Text 6"/>
          <p:cNvSpPr/>
          <p:nvPr>
            <p:custDataLst>
              <p:tags r:id="rId8"/>
            </p:custDataLst>
          </p:nvPr>
        </p:nvSpPr>
        <p:spPr>
          <a:xfrm>
            <a:off x="5574625" y="5499735"/>
            <a:ext cx="3481149" cy="999768"/>
          </a:xfrm>
          <a:prstGeom prst="rect">
            <a:avLst/>
          </a:prstGeom>
          <a:solidFill>
            <a:srgbClr val="FFFAFA"/>
          </a:solidFill>
        </p:spPr>
        <p:txBody>
          <a:bodyPr wrap="square" rtlCol="0" anchor="t"/>
          <a:lstStyle/>
          <a:p>
            <a:pPr marL="0" indent="0" algn="l">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谷歌自研的</a:t>
            </a:r>
            <a:r>
              <a:rPr lang="en-US" sz="1750" dirty="0">
                <a:solidFill>
                  <a:srgbClr val="3B3535"/>
                </a:solidFill>
                <a:ea typeface="宋体" panose="02010600030101010101" pitchFamily="2" charset="-122"/>
                <a:cs typeface="+mn-lt"/>
              </a:rPr>
              <a:t>TPU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芯片针对深度学习进行了专门优化，在模型推理和训练方面都能带来显著的性能提升。</a:t>
            </a:r>
            <a:endParaRPr lang="en-US" sz="1750" dirty="0"/>
          </a:p>
        </p:txBody>
      </p:sp>
      <p:pic>
        <p:nvPicPr>
          <p:cNvPr id="11" name="Image 2" descr="preencoded.png"/>
          <p:cNvPicPr>
            <a:picLocks noChangeAspect="1"/>
          </p:cNvPicPr>
          <p:nvPr>
            <p:custDataLst>
              <p:tags r:id="rId9"/>
            </p:custDataLst>
          </p:nvPr>
        </p:nvPicPr>
        <p:blipFill>
          <a:blip r:embed="rId10"/>
          <a:stretch>
            <a:fillRect/>
          </a:stretch>
        </p:blipFill>
        <p:spPr>
          <a:xfrm>
            <a:off x="9389031" y="2571869"/>
            <a:ext cx="3481149" cy="2151459"/>
          </a:xfrm>
          <a:prstGeom prst="rect">
            <a:avLst/>
          </a:prstGeom>
        </p:spPr>
      </p:pic>
      <p:sp>
        <p:nvSpPr>
          <p:cNvPr id="12" name="Text 7"/>
          <p:cNvSpPr/>
          <p:nvPr>
            <p:custDataLst>
              <p:tags r:id="rId11"/>
            </p:custDataLst>
          </p:nvPr>
        </p:nvSpPr>
        <p:spPr>
          <a:xfrm>
            <a:off x="9389031" y="5000982"/>
            <a:ext cx="2923580" cy="365522"/>
          </a:xfrm>
          <a:prstGeom prst="rect">
            <a:avLst/>
          </a:prstGeom>
          <a:noFill/>
        </p:spPr>
        <p:txBody>
          <a:bodyPr wrap="none" rtlCol="0" anchor="t"/>
          <a:lstStyle/>
          <a:p>
            <a:pPr marL="0" indent="0" algn="l">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定制化训练服务器</a:t>
            </a:r>
            <a:endParaRPr lang="en-US" sz="2300" dirty="0"/>
          </a:p>
        </p:txBody>
      </p:sp>
      <p:sp>
        <p:nvSpPr>
          <p:cNvPr id="13" name="Text 8"/>
          <p:cNvSpPr/>
          <p:nvPr>
            <p:custDataLst>
              <p:tags r:id="rId12"/>
            </p:custDataLst>
          </p:nvPr>
        </p:nvSpPr>
        <p:spPr>
          <a:xfrm>
            <a:off x="9389031" y="5499735"/>
            <a:ext cx="3481149" cy="1333024"/>
          </a:xfrm>
          <a:prstGeom prst="rect">
            <a:avLst/>
          </a:prstGeom>
          <a:noFill/>
        </p:spPr>
        <p:txBody>
          <a:bodyPr wrap="square" rtlCol="0" anchor="t"/>
          <a:lstStyle/>
          <a:p>
            <a:pPr marL="0" indent="0" algn="l">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针对深度学习的需求，企业可以设计和部署定制化的训练服务器集群，集成</a:t>
            </a:r>
            <a:r>
              <a:rPr lang="en-US" sz="1750" dirty="0">
                <a:solidFill>
                  <a:srgbClr val="3B3535"/>
                </a:solidFill>
                <a:ea typeface="宋体" panose="02010600030101010101" pitchFamily="2" charset="-122"/>
                <a:cs typeface="宋体" panose="02010600030101010101" pitchFamily="2" charset="-122"/>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、高速网络等关键硬件加速组件。</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sp>
        <p:nvSpPr>
          <p:cNvPr id="4" name="Text 2"/>
          <p:cNvSpPr/>
          <p:nvPr/>
        </p:nvSpPr>
        <p:spPr>
          <a:xfrm>
            <a:off x="1760220" y="1525191"/>
            <a:ext cx="9299258" cy="730806"/>
          </a:xfrm>
          <a:prstGeom prst="rect">
            <a:avLst/>
          </a:prstGeom>
          <a:noFill/>
        </p:spPr>
        <p:txBody>
          <a:bodyPr wrap="none" rtlCol="0" anchor="t"/>
          <a:lstStyle/>
          <a:p>
            <a:pPr marL="0" indent="0">
              <a:lnSpc>
                <a:spcPts val="5755"/>
              </a:lnSpc>
              <a:buNone/>
            </a:pPr>
            <a:r>
              <a:rPr lang="en-US" sz="4000" b="1" dirty="0">
                <a:solidFill>
                  <a:srgbClr val="3B3535"/>
                </a:solidFill>
                <a:ea typeface="宋体" panose="02010600030101010101" pitchFamily="2" charset="-122"/>
                <a:cs typeface="+mn-lt"/>
              </a:rPr>
              <a:t>Ring-AllReduce</a:t>
            </a: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技术的原理及优势</a:t>
            </a:r>
            <a:endParaRPr lang="en-US" sz="4605" dirty="0"/>
          </a:p>
        </p:txBody>
      </p:sp>
      <p:sp>
        <p:nvSpPr>
          <p:cNvPr id="5" name="Text 3"/>
          <p:cNvSpPr/>
          <p:nvPr/>
        </p:nvSpPr>
        <p:spPr>
          <a:xfrm>
            <a:off x="1760220" y="2811423"/>
            <a:ext cx="3480435" cy="365522"/>
          </a:xfrm>
          <a:prstGeom prst="rect">
            <a:avLst/>
          </a:prstGeom>
          <a:noFill/>
        </p:spPr>
        <p:txBody>
          <a:bodyPr wrap="none" rtlCol="0" anchor="t"/>
          <a:lstStyle/>
          <a:p>
            <a:pPr marL="0" indent="0">
              <a:lnSpc>
                <a:spcPts val="2880"/>
              </a:lnSpc>
              <a:buNone/>
            </a:pPr>
            <a:r>
              <a:rPr lang="en-US" sz="2300" b="1" dirty="0">
                <a:solidFill>
                  <a:srgbClr val="1F1E1E"/>
                </a:solidFill>
                <a:ea typeface="宋体" panose="02010600030101010101" pitchFamily="2" charset="-122"/>
                <a:cs typeface="+mn-lt"/>
              </a:rPr>
              <a:t>Ring-AllReduce</a:t>
            </a: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算法原理</a:t>
            </a:r>
            <a:endParaRPr lang="en-US" sz="2300" dirty="0"/>
          </a:p>
        </p:txBody>
      </p:sp>
      <p:sp>
        <p:nvSpPr>
          <p:cNvPr id="6" name="Text 4"/>
          <p:cNvSpPr/>
          <p:nvPr/>
        </p:nvSpPr>
        <p:spPr>
          <a:xfrm>
            <a:off x="1760220" y="3399115"/>
            <a:ext cx="5283994" cy="1333024"/>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Ring-AllReduce</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是一种高效的分布式通信算法，通过在环形拓扑中传递和聚合数据来实现全局参数同步。这种方式可以大幅降低通信开销和时间，提升分布式训练的扩展性。</a:t>
            </a:r>
            <a:endParaRPr lang="en-US" sz="1750" dirty="0"/>
          </a:p>
        </p:txBody>
      </p:sp>
      <p:sp>
        <p:nvSpPr>
          <p:cNvPr id="7" name="Text 5"/>
          <p:cNvSpPr/>
          <p:nvPr/>
        </p:nvSpPr>
        <p:spPr>
          <a:xfrm>
            <a:off x="1760220" y="4932045"/>
            <a:ext cx="5283994" cy="999768"/>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相比传统的</a:t>
            </a:r>
            <a:r>
              <a:rPr lang="en-US" sz="1750" dirty="0">
                <a:solidFill>
                  <a:srgbClr val="3B3535"/>
                </a:solidFill>
                <a:ea typeface="宋体" panose="02010600030101010101" pitchFamily="2" charset="-122"/>
                <a:cs typeface="+mn-lt"/>
              </a:rPr>
              <a:t>Parameter Server</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模式，</a:t>
            </a:r>
            <a:r>
              <a:rPr lang="en-US" sz="1750" dirty="0">
                <a:solidFill>
                  <a:srgbClr val="3B3535"/>
                </a:solidFill>
                <a:ea typeface="宋体" panose="02010600030101010101" pitchFamily="2" charset="-122"/>
                <a:cs typeface="+mn-lt"/>
              </a:rPr>
              <a:t>Ring-AllReduce</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利用环形网络拓扑实现了更高效的梯度聚合，避免了中心节点的通信瓶颈。</a:t>
            </a:r>
            <a:endParaRPr lang="en-US" sz="1750" dirty="0"/>
          </a:p>
        </p:txBody>
      </p:sp>
      <p:pic>
        <p:nvPicPr>
          <p:cNvPr id="8" name="Image 0" descr="preencoded.png"/>
          <p:cNvPicPr>
            <a:picLocks noChangeAspect="1"/>
          </p:cNvPicPr>
          <p:nvPr/>
        </p:nvPicPr>
        <p:blipFill>
          <a:blip r:embed="rId1"/>
          <a:stretch>
            <a:fillRect/>
          </a:stretch>
        </p:blipFill>
        <p:spPr>
          <a:xfrm>
            <a:off x="7593806" y="2839164"/>
            <a:ext cx="5283994" cy="36153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925955"/>
            <a:ext cx="7477601" cy="1461611"/>
          </a:xfrm>
          <a:prstGeom prst="rect">
            <a:avLst/>
          </a:prstGeom>
          <a:noFill/>
        </p:spPr>
        <p:txBody>
          <a:bodyPr wrap="square" rtlCol="0" anchor="t"/>
          <a:lstStyle/>
          <a:p>
            <a:pPr marL="0" indent="0">
              <a:lnSpc>
                <a:spcPts val="5755"/>
              </a:lnSpc>
              <a:buNone/>
            </a:pPr>
            <a:r>
              <a:rPr lang="en-US" sz="6600" dirty="0">
                <a:solidFill>
                  <a:srgbClr val="3B3535"/>
                </a:solidFill>
                <a:ea typeface="宋体" panose="02010600030101010101" pitchFamily="2" charset="-122"/>
                <a:cs typeface="+mn-lt"/>
              </a:rPr>
              <a:t>Ring-AllReduce</a:t>
            </a: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在大规模分布式训练中的应用</a:t>
            </a:r>
            <a:endParaRPr lang="en-US" sz="4605" dirty="0"/>
          </a:p>
        </p:txBody>
      </p:sp>
      <p:sp>
        <p:nvSpPr>
          <p:cNvPr id="6" name="Text 3"/>
          <p:cNvSpPr/>
          <p:nvPr/>
        </p:nvSpPr>
        <p:spPr>
          <a:xfrm>
            <a:off x="833199" y="3720822"/>
            <a:ext cx="7477601" cy="1333024"/>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Ring-AllReduce</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算法在大规模分布式深度学习训练中表现出卓越的性能。通过环形网络拓扑和高效的梯度聚合机制，大幅降低了通信开销和同步时间，大大提升了训练的扩展性和效率。这种方法在数据并行的大规模训练场景中展现出突出的优势，可以有效利用大型</a:t>
            </a:r>
            <a:r>
              <a:rPr lang="en-US" sz="1750" dirty="0">
                <a:solidFill>
                  <a:srgbClr val="3B3535"/>
                </a:solidFill>
                <a:ea typeface="宋体" panose="02010600030101010101" pitchFamily="2" charset="-122"/>
                <a:cs typeface="+mn-lt"/>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集群的算力。</a:t>
            </a:r>
            <a:endParaRPr lang="en-US" sz="1750" dirty="0"/>
          </a:p>
        </p:txBody>
      </p:sp>
      <p:sp>
        <p:nvSpPr>
          <p:cNvPr id="7" name="Text 4"/>
          <p:cNvSpPr/>
          <p:nvPr/>
        </p:nvSpPr>
        <p:spPr>
          <a:xfrm>
            <a:off x="833199" y="5303758"/>
            <a:ext cx="7477601" cy="999768"/>
          </a:xfrm>
          <a:prstGeom prst="rect">
            <a:avLst/>
          </a:prstGeom>
          <a:noFill/>
        </p:spPr>
        <p:txBody>
          <a:bodyPr wrap="square" rtlCol="0" anchor="t"/>
          <a:lstStyle/>
          <a:p>
            <a:pPr marL="0" indent="0">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相比传统的</a:t>
            </a:r>
            <a:r>
              <a:rPr lang="en-US" sz="1750" dirty="0">
                <a:solidFill>
                  <a:srgbClr val="3B3535"/>
                </a:solidFill>
                <a:ea typeface="宋体" panose="02010600030101010101" pitchFamily="2" charset="-122"/>
                <a:cs typeface="+mn-lt"/>
              </a:rPr>
              <a:t>Parameter Serve</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r架构，</a:t>
            </a:r>
            <a:r>
              <a:rPr lang="en-US" sz="1750" dirty="0">
                <a:solidFill>
                  <a:srgbClr val="3B3535"/>
                </a:solidFill>
                <a:ea typeface="宋体" panose="02010600030101010101" pitchFamily="2" charset="-122"/>
                <a:cs typeface="+mn-lt"/>
              </a:rPr>
              <a:t>Ring-AllReduce</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避免了中心节点的性能瓶颈，实现了更加分散和高度并行的通信模式。这种创新的分布式训练方法为大规模深度学习模型的高效训练提供了强有力的支撑。</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sp>
        <p:nvSpPr>
          <p:cNvPr id="4" name="Text 2"/>
          <p:cNvSpPr/>
          <p:nvPr/>
        </p:nvSpPr>
        <p:spPr>
          <a:xfrm>
            <a:off x="3392805" y="2633583"/>
            <a:ext cx="6430685" cy="730806"/>
          </a:xfrm>
          <a:prstGeom prst="rect">
            <a:avLst/>
          </a:prstGeom>
          <a:noFill/>
        </p:spPr>
        <p:txBody>
          <a:bodyPr wrap="none" rtlCol="0" anchor="t"/>
          <a:lstStyle/>
          <a:p>
            <a:pPr marL="0" indent="0">
              <a:lnSpc>
                <a:spcPts val="5755"/>
              </a:lnSpc>
              <a:buNone/>
            </a:pP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拓扑感知通信技术的作用</a:t>
            </a:r>
            <a:endParaRPr lang="en-US" sz="4605" dirty="0"/>
          </a:p>
        </p:txBody>
      </p:sp>
      <p:sp>
        <p:nvSpPr>
          <p:cNvPr id="6" name="Text 3"/>
          <p:cNvSpPr/>
          <p:nvPr>
            <p:custDataLst>
              <p:tags r:id="rId1"/>
            </p:custDataLst>
          </p:nvPr>
        </p:nvSpPr>
        <p:spPr>
          <a:xfrm>
            <a:off x="1410970" y="4085947"/>
            <a:ext cx="2923580" cy="365522"/>
          </a:xfrm>
          <a:prstGeom prst="rect">
            <a:avLst/>
          </a:prstGeom>
          <a:noFill/>
        </p:spPr>
        <p:txBody>
          <a:bodyPr wrap="none" rtlCol="0" anchor="t"/>
          <a:lstStyle/>
          <a:p>
            <a:pPr marL="0" indent="0" algn="l">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1.拓扑优化</a:t>
            </a:r>
            <a:endParaRPr lang="en-US" sz="2300" dirty="0"/>
          </a:p>
        </p:txBody>
      </p:sp>
      <p:sp>
        <p:nvSpPr>
          <p:cNvPr id="7" name="Text 4"/>
          <p:cNvSpPr/>
          <p:nvPr>
            <p:custDataLst>
              <p:tags r:id="rId2"/>
            </p:custDataLst>
          </p:nvPr>
        </p:nvSpPr>
        <p:spPr>
          <a:xfrm>
            <a:off x="1410970" y="4584700"/>
            <a:ext cx="3481149" cy="999768"/>
          </a:xfrm>
          <a:prstGeom prst="rect">
            <a:avLst/>
          </a:prstGeom>
          <a:noFill/>
        </p:spPr>
        <p:txBody>
          <a:bodyPr wrap="square" rtlCol="0" anchor="t"/>
          <a:lstStyle/>
          <a:p>
            <a:pPr marL="0" indent="0" algn="l">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通过分析网络拓扑结构，选择最优的通信路径，降低数据传输延迟和带宽浪费。</a:t>
            </a:r>
            <a:endParaRPr lang="en-US" sz="1750" dirty="0"/>
          </a:p>
        </p:txBody>
      </p:sp>
      <p:sp>
        <p:nvSpPr>
          <p:cNvPr id="9" name="Text 5"/>
          <p:cNvSpPr/>
          <p:nvPr>
            <p:custDataLst>
              <p:tags r:id="rId3"/>
            </p:custDataLst>
          </p:nvPr>
        </p:nvSpPr>
        <p:spPr>
          <a:xfrm>
            <a:off x="5225375" y="4085947"/>
            <a:ext cx="2923580" cy="365522"/>
          </a:xfrm>
          <a:prstGeom prst="rect">
            <a:avLst/>
          </a:prstGeom>
          <a:noFill/>
        </p:spPr>
        <p:txBody>
          <a:bodyPr wrap="none" rtlCol="0" anchor="t"/>
          <a:lstStyle/>
          <a:p>
            <a:pPr marL="0" indent="0" algn="l">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2.动态监控</a:t>
            </a:r>
            <a:endParaRPr lang="en-US" sz="2300" dirty="0"/>
          </a:p>
        </p:txBody>
      </p:sp>
      <p:sp>
        <p:nvSpPr>
          <p:cNvPr id="10" name="Text 6"/>
          <p:cNvSpPr/>
          <p:nvPr>
            <p:custDataLst>
              <p:tags r:id="rId4"/>
            </p:custDataLst>
          </p:nvPr>
        </p:nvSpPr>
        <p:spPr>
          <a:xfrm>
            <a:off x="5225375" y="4584700"/>
            <a:ext cx="3481149" cy="999768"/>
          </a:xfrm>
          <a:prstGeom prst="rect">
            <a:avLst/>
          </a:prstGeom>
          <a:noFill/>
        </p:spPr>
        <p:txBody>
          <a:bodyPr wrap="square" rtlCol="0" anchor="t"/>
          <a:lstStyle/>
          <a:p>
            <a:pPr marL="0" indent="0" algn="l">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实时检测网络状况变化，动态调整通信策略，提高分布式训练系统的可靠性和稳定性。</a:t>
            </a:r>
            <a:endParaRPr lang="en-US" sz="1750" dirty="0"/>
          </a:p>
        </p:txBody>
      </p:sp>
      <p:sp>
        <p:nvSpPr>
          <p:cNvPr id="12" name="Text 7"/>
          <p:cNvSpPr/>
          <p:nvPr>
            <p:custDataLst>
              <p:tags r:id="rId5"/>
            </p:custDataLst>
          </p:nvPr>
        </p:nvSpPr>
        <p:spPr>
          <a:xfrm>
            <a:off x="9039781" y="4085947"/>
            <a:ext cx="2923580" cy="365522"/>
          </a:xfrm>
          <a:prstGeom prst="rect">
            <a:avLst/>
          </a:prstGeom>
          <a:noFill/>
        </p:spPr>
        <p:txBody>
          <a:bodyPr wrap="none" rtlCol="0" anchor="t"/>
          <a:lstStyle/>
          <a:p>
            <a:pPr marL="0" indent="0" algn="l">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3.通信优化</a:t>
            </a:r>
            <a:endParaRPr lang="en-US" sz="2300" dirty="0"/>
          </a:p>
        </p:txBody>
      </p:sp>
      <p:sp>
        <p:nvSpPr>
          <p:cNvPr id="13" name="Text 8"/>
          <p:cNvSpPr/>
          <p:nvPr>
            <p:custDataLst>
              <p:tags r:id="rId6"/>
            </p:custDataLst>
          </p:nvPr>
        </p:nvSpPr>
        <p:spPr>
          <a:xfrm>
            <a:off x="9039781" y="4584700"/>
            <a:ext cx="3481149" cy="999768"/>
          </a:xfrm>
          <a:prstGeom prst="rect">
            <a:avLst/>
          </a:prstGeom>
          <a:noFill/>
        </p:spPr>
        <p:txBody>
          <a:bodyPr wrap="square" rtlCol="0" anchor="t"/>
          <a:lstStyle/>
          <a:p>
            <a:pPr marL="0" indent="0" algn="l">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根据拓扑特点，采用针对性的通信算法和协议，进一步降低训练过程中的通信开销。</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sp>
        <p:nvSpPr>
          <p:cNvPr id="4" name="Text 2"/>
          <p:cNvSpPr/>
          <p:nvPr/>
        </p:nvSpPr>
        <p:spPr>
          <a:xfrm>
            <a:off x="1760220" y="1230154"/>
            <a:ext cx="7599878" cy="730806"/>
          </a:xfrm>
          <a:prstGeom prst="rect">
            <a:avLst/>
          </a:prstGeom>
          <a:noFill/>
        </p:spPr>
        <p:txBody>
          <a:bodyPr wrap="none" rtlCol="0" anchor="t"/>
          <a:lstStyle/>
          <a:p>
            <a:pPr marL="0" indent="0">
              <a:lnSpc>
                <a:spcPts val="5755"/>
              </a:lnSpc>
              <a:buNone/>
            </a:pP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实际应用案例展示的性能提升</a:t>
            </a:r>
            <a:endParaRPr lang="en-US" sz="4605" dirty="0"/>
          </a:p>
        </p:txBody>
      </p:sp>
      <p:pic>
        <p:nvPicPr>
          <p:cNvPr id="5" name="Image 0" descr="preencoded.png"/>
          <p:cNvPicPr>
            <a:picLocks noChangeAspect="1"/>
          </p:cNvPicPr>
          <p:nvPr/>
        </p:nvPicPr>
        <p:blipFill>
          <a:blip r:embed="rId1"/>
          <a:stretch>
            <a:fillRect/>
          </a:stretch>
        </p:blipFill>
        <p:spPr>
          <a:xfrm>
            <a:off x="1760220" y="2405301"/>
            <a:ext cx="3481149" cy="2151459"/>
          </a:xfrm>
          <a:prstGeom prst="rect">
            <a:avLst/>
          </a:prstGeom>
        </p:spPr>
      </p:pic>
      <p:sp>
        <p:nvSpPr>
          <p:cNvPr id="6" name="Text 3"/>
          <p:cNvSpPr/>
          <p:nvPr/>
        </p:nvSpPr>
        <p:spPr>
          <a:xfrm>
            <a:off x="1760220" y="4834414"/>
            <a:ext cx="2923580" cy="365522"/>
          </a:xfrm>
          <a:prstGeom prst="rect">
            <a:avLst/>
          </a:prstGeom>
          <a:noFill/>
        </p:spPr>
        <p:txBody>
          <a:bodyPr wrap="none" rtlCol="0" anchor="t"/>
          <a:lstStyle/>
          <a:p>
            <a:pPr marL="0" indent="0" algn="l">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微软翻译系统</a:t>
            </a:r>
            <a:endParaRPr lang="en-US" sz="2300" dirty="0"/>
          </a:p>
        </p:txBody>
      </p:sp>
      <p:sp>
        <p:nvSpPr>
          <p:cNvPr id="7" name="Text 4"/>
          <p:cNvSpPr/>
          <p:nvPr/>
        </p:nvSpPr>
        <p:spPr>
          <a:xfrm>
            <a:off x="1760220" y="5333167"/>
            <a:ext cx="3481149" cy="1666280"/>
          </a:xfrm>
          <a:prstGeom prst="rect">
            <a:avLst/>
          </a:prstGeom>
          <a:noFill/>
        </p:spPr>
        <p:txBody>
          <a:bodyPr wrap="square" rtlCol="0" anchor="t"/>
          <a:lstStyle/>
          <a:p>
            <a:pPr marL="0" indent="0" algn="l">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微软利用</a:t>
            </a:r>
            <a:r>
              <a:rPr lang="en-US" sz="1750" dirty="0">
                <a:solidFill>
                  <a:srgbClr val="3B3535"/>
                </a:solidFill>
                <a:ea typeface="宋体" panose="02010600030101010101" pitchFamily="2" charset="-122"/>
                <a:cs typeface="+mn-lt"/>
              </a:rPr>
              <a:t>HPC</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技术对其机器翻译系统进行了优化，将训练时间缩短了</a:t>
            </a:r>
            <a:r>
              <a:rPr lang="en-US" sz="2300" b="1" dirty="0">
                <a:solidFill>
                  <a:srgbClr val="3B3535"/>
                </a:solidFill>
                <a:ea typeface="宋体" panose="02010600030101010101" pitchFamily="2" charset="-122"/>
                <a:cs typeface="+mn-lt"/>
              </a:rPr>
              <a:t>75%</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，同时模型性能也提升了</a:t>
            </a:r>
            <a:r>
              <a:rPr lang="en-US" sz="2300" b="1" dirty="0">
                <a:solidFill>
                  <a:srgbClr val="3B3535"/>
                </a:solidFill>
                <a:ea typeface="宋体" panose="02010600030101010101" pitchFamily="2" charset="-122"/>
                <a:cs typeface="+mn-lt"/>
              </a:rPr>
              <a:t>30%</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。这为用户提供了更高效、更优质的翻译服务。</a:t>
            </a:r>
            <a:endParaRPr lang="en-US" sz="1750" dirty="0"/>
          </a:p>
        </p:txBody>
      </p:sp>
      <p:pic>
        <p:nvPicPr>
          <p:cNvPr id="8" name="Image 1" descr="preencoded.png"/>
          <p:cNvPicPr>
            <a:picLocks noChangeAspect="1"/>
          </p:cNvPicPr>
          <p:nvPr/>
        </p:nvPicPr>
        <p:blipFill>
          <a:blip r:embed="rId2"/>
          <a:stretch>
            <a:fillRect/>
          </a:stretch>
        </p:blipFill>
        <p:spPr>
          <a:xfrm>
            <a:off x="5574625" y="2405301"/>
            <a:ext cx="3481149" cy="2151459"/>
          </a:xfrm>
          <a:prstGeom prst="rect">
            <a:avLst/>
          </a:prstGeom>
        </p:spPr>
      </p:pic>
      <p:sp>
        <p:nvSpPr>
          <p:cNvPr id="9" name="Text 5"/>
          <p:cNvSpPr/>
          <p:nvPr/>
        </p:nvSpPr>
        <p:spPr>
          <a:xfrm>
            <a:off x="5574625" y="4834414"/>
            <a:ext cx="2923580" cy="365522"/>
          </a:xfrm>
          <a:prstGeom prst="rect">
            <a:avLst/>
          </a:prstGeom>
          <a:noFill/>
        </p:spPr>
        <p:txBody>
          <a:bodyPr wrap="none" rtlCol="0" anchor="t"/>
          <a:lstStyle/>
          <a:p>
            <a:pPr marL="0" indent="0" algn="l">
              <a:lnSpc>
                <a:spcPts val="2880"/>
              </a:lnSpc>
              <a:buNone/>
            </a:pPr>
            <a:r>
              <a:rPr lang="en-US" sz="2300" b="1" dirty="0">
                <a:solidFill>
                  <a:srgbClr val="3B3535"/>
                </a:solidFill>
                <a:ea typeface="宋体" panose="02010600030101010101" pitchFamily="2" charset="-122"/>
                <a:cs typeface="+mn-lt"/>
              </a:rPr>
              <a:t>AlphaGo</a:t>
            </a: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零</a:t>
            </a:r>
            <a:endParaRPr lang="en-US" sz="2300" dirty="0"/>
          </a:p>
        </p:txBody>
      </p:sp>
      <p:sp>
        <p:nvSpPr>
          <p:cNvPr id="10" name="Text 6"/>
          <p:cNvSpPr/>
          <p:nvPr/>
        </p:nvSpPr>
        <p:spPr>
          <a:xfrm>
            <a:off x="5574625" y="5333167"/>
            <a:ext cx="3481149" cy="1333024"/>
          </a:xfrm>
          <a:prstGeom prst="rect">
            <a:avLst/>
          </a:prstGeom>
          <a:noFill/>
        </p:spPr>
        <p:txBody>
          <a:bodyPr wrap="square" rtlCol="0" anchor="t"/>
          <a:lstStyle/>
          <a:p>
            <a:pPr marL="0" indent="0" algn="l">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谷歌的</a:t>
            </a:r>
            <a:r>
              <a:rPr lang="en-US" sz="1750" dirty="0">
                <a:solidFill>
                  <a:srgbClr val="3B3535"/>
                </a:solidFill>
                <a:ea typeface="宋体" panose="02010600030101010101" pitchFamily="2" charset="-122"/>
                <a:cs typeface="+mn-lt"/>
              </a:rPr>
              <a:t>AlphaGo Zero</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分布式训练和通信优化技术，仅用</a:t>
            </a:r>
            <a:r>
              <a:rPr lang="en-US" sz="1750" dirty="0">
                <a:solidFill>
                  <a:srgbClr val="3B3535"/>
                </a:solidFill>
                <a:ea typeface="宋体" panose="02010600030101010101" pitchFamily="2" charset="-122"/>
                <a:cs typeface="+mn-lt"/>
              </a:rPr>
              <a:t>4</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天就在围棋领域击败了世界顶尖水平的人类选手，展现了惊人的学习能力。</a:t>
            </a:r>
            <a:endParaRPr lang="en-US" sz="1750" dirty="0"/>
          </a:p>
        </p:txBody>
      </p:sp>
      <p:pic>
        <p:nvPicPr>
          <p:cNvPr id="11" name="Image 2" descr="preencoded.png"/>
          <p:cNvPicPr>
            <a:picLocks noChangeAspect="1"/>
          </p:cNvPicPr>
          <p:nvPr/>
        </p:nvPicPr>
        <p:blipFill>
          <a:blip r:embed="rId3"/>
          <a:stretch>
            <a:fillRect/>
          </a:stretch>
        </p:blipFill>
        <p:spPr>
          <a:xfrm>
            <a:off x="9389031" y="2405301"/>
            <a:ext cx="3481149" cy="2151459"/>
          </a:xfrm>
          <a:prstGeom prst="rect">
            <a:avLst/>
          </a:prstGeom>
        </p:spPr>
      </p:pic>
      <p:sp>
        <p:nvSpPr>
          <p:cNvPr id="12" name="Text 7"/>
          <p:cNvSpPr/>
          <p:nvPr/>
        </p:nvSpPr>
        <p:spPr>
          <a:xfrm>
            <a:off x="9389031" y="4834414"/>
            <a:ext cx="2923580" cy="365522"/>
          </a:xfrm>
          <a:prstGeom prst="rect">
            <a:avLst/>
          </a:prstGeom>
          <a:noFill/>
        </p:spPr>
        <p:txBody>
          <a:bodyPr wrap="none" rtlCol="0" anchor="t"/>
          <a:lstStyle/>
          <a:p>
            <a:pPr marL="0" indent="0" algn="l">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百度大脑</a:t>
            </a:r>
            <a:endParaRPr lang="en-US" sz="2300" dirty="0"/>
          </a:p>
        </p:txBody>
      </p:sp>
      <p:sp>
        <p:nvSpPr>
          <p:cNvPr id="13" name="Text 8"/>
          <p:cNvSpPr/>
          <p:nvPr/>
        </p:nvSpPr>
        <p:spPr>
          <a:xfrm>
            <a:off x="9389031" y="5333167"/>
            <a:ext cx="3481149" cy="1333024"/>
          </a:xfrm>
          <a:prstGeom prst="rect">
            <a:avLst/>
          </a:prstGeom>
          <a:noFill/>
        </p:spPr>
        <p:txBody>
          <a:bodyPr wrap="square" rtlCol="0" anchor="t"/>
          <a:lstStyle/>
          <a:p>
            <a:pPr marL="0" indent="0" algn="l">
              <a:lnSpc>
                <a:spcPts val="2625"/>
              </a:lnSpc>
              <a:buNone/>
            </a:pP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百度大脑基于</a:t>
            </a:r>
            <a:r>
              <a:rPr lang="en-US" sz="1750" dirty="0">
                <a:solidFill>
                  <a:srgbClr val="3B3535"/>
                </a:solidFill>
                <a:ea typeface="宋体" panose="02010600030101010101" pitchFamily="2" charset="-122"/>
                <a:cs typeface="+mn-lt"/>
              </a:rPr>
              <a:t>HPC</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技术对深度学习模型的部署和推理进行了优化，在各类</a:t>
            </a:r>
            <a:r>
              <a:rPr lang="en-US" sz="1750" dirty="0">
                <a:solidFill>
                  <a:srgbClr val="3B3535"/>
                </a:solidFill>
                <a:ea typeface="宋体" panose="02010600030101010101" pitchFamily="2" charset="-122"/>
                <a:cs typeface="+mn-lt"/>
              </a:rPr>
              <a:t>A</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I应用场景中展现出了显著的性能提升和实用价值。</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p:cNvPicPr>
            <a:picLocks noChangeAspect="1"/>
          </p:cNvPicPr>
          <p:nvPr/>
        </p:nvPicPr>
        <p:blipFill>
          <a:blip r:embed="rId1"/>
          <a:srcRect t="20810" r="2072" b="14753"/>
          <a:stretch>
            <a:fillRect/>
          </a:stretch>
        </p:blipFill>
        <p:spPr>
          <a:xfrm>
            <a:off x="9151620" y="1712595"/>
            <a:ext cx="5372735" cy="5302885"/>
          </a:xfrm>
          <a:prstGeom prst="rect">
            <a:avLst/>
          </a:prstGeom>
        </p:spPr>
      </p:pic>
      <p:sp>
        <p:nvSpPr>
          <p:cNvPr id="5" name="Text 2"/>
          <p:cNvSpPr/>
          <p:nvPr/>
        </p:nvSpPr>
        <p:spPr>
          <a:xfrm>
            <a:off x="833199" y="2624614"/>
            <a:ext cx="7477601" cy="1008578"/>
          </a:xfrm>
          <a:prstGeom prst="rect">
            <a:avLst/>
          </a:prstGeom>
          <a:noFill/>
        </p:spPr>
        <p:txBody>
          <a:bodyPr wrap="none" rtlCol="0" anchor="t"/>
          <a:lstStyle/>
          <a:p>
            <a:pPr marL="0" indent="0">
              <a:lnSpc>
                <a:spcPts val="7940"/>
              </a:lnSpc>
              <a:buNone/>
            </a:pPr>
            <a:r>
              <a:rPr lang="zh-CN" altLang="en-US" sz="6355" b="1" dirty="0">
                <a:solidFill>
                  <a:srgbClr val="1F1E1E"/>
                </a:solidFill>
                <a:latin typeface="宋体" panose="02010600030101010101" pitchFamily="2" charset="-122"/>
                <a:ea typeface="宋体" panose="02010600030101010101" pitchFamily="2" charset="-122"/>
                <a:cs typeface="宋体" panose="02010600030101010101" pitchFamily="2" charset="-122"/>
              </a:rPr>
              <a:t>三</a:t>
            </a:r>
            <a:r>
              <a:rPr lang="en-US" altLang="zh-CN" sz="6355" b="1" dirty="0">
                <a:solidFill>
                  <a:srgbClr val="1F1E1E"/>
                </a:solidFill>
                <a:latin typeface="宋体" panose="02010600030101010101" pitchFamily="2" charset="-122"/>
                <a:ea typeface="宋体" panose="02010600030101010101" pitchFamily="2" charset="-122"/>
                <a:cs typeface="宋体" panose="02010600030101010101" pitchFamily="2" charset="-122"/>
              </a:rPr>
              <a:t>.</a:t>
            </a:r>
            <a:r>
              <a:rPr lang="en-US" sz="6600" dirty="0">
                <a:solidFill>
                  <a:srgbClr val="3B3535"/>
                </a:solidFill>
                <a:ea typeface="宋体" panose="02010600030101010101" pitchFamily="2" charset="-122"/>
                <a:cs typeface="+mn-lt"/>
              </a:rPr>
              <a:t>NCCL</a:t>
            </a:r>
            <a:r>
              <a:rPr lang="zh-CN" altLang="en-US" sz="6355" b="1" dirty="0">
                <a:solidFill>
                  <a:srgbClr val="1F1E1E"/>
                </a:solidFill>
                <a:latin typeface="宋体" panose="02010600030101010101" pitchFamily="2" charset="-122"/>
                <a:ea typeface="宋体" panose="02010600030101010101" pitchFamily="2" charset="-122"/>
                <a:cs typeface="宋体" panose="02010600030101010101" pitchFamily="2" charset="-122"/>
              </a:rPr>
              <a:t>组通信库</a:t>
            </a:r>
            <a:endParaRPr lang="zh-CN" altLang="en-US" sz="6355" b="1" dirty="0">
              <a:solidFill>
                <a:srgbClr val="1F1E1E"/>
              </a:solidFill>
              <a:latin typeface="宋体" panose="02010600030101010101" pitchFamily="2" charset="-122"/>
              <a:ea typeface="宋体" panose="02010600030101010101" pitchFamily="2" charset="-122"/>
              <a:cs typeface="宋体" panose="02010600030101010101" pitchFamily="2" charset="-122"/>
            </a:endParaRPr>
          </a:p>
        </p:txBody>
      </p:sp>
      <p:sp>
        <p:nvSpPr>
          <p:cNvPr id="6" name="Text 3"/>
          <p:cNvSpPr/>
          <p:nvPr/>
        </p:nvSpPr>
        <p:spPr>
          <a:xfrm>
            <a:off x="833199" y="3966448"/>
            <a:ext cx="7477601" cy="999768"/>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是英伟达开发的一款专门针对</a:t>
            </a:r>
            <a:r>
              <a:rPr lang="en-US" sz="1750" dirty="0">
                <a:solidFill>
                  <a:srgbClr val="3B3535"/>
                </a:solidFill>
                <a:ea typeface="宋体" panose="02010600030101010101" pitchFamily="2" charset="-122"/>
                <a:cs typeface="+mn-lt"/>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优化的组通信库，它旨在提高分布式深度学习训练的性能。</a:t>
            </a: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通过利用</a:t>
            </a:r>
            <a:r>
              <a:rPr lang="en-US" sz="1750" dirty="0">
                <a:solidFill>
                  <a:srgbClr val="3B3535"/>
                </a:solidFill>
                <a:ea typeface="宋体" panose="02010600030101010101" pitchFamily="2" charset="-122"/>
                <a:cs typeface="+mn-lt"/>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的高带宽和低延迟特性，实现了数据的快速传输和同步，极大地减少了通信开销。</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91440" y="0"/>
            <a:ext cx="14630400" cy="8229600"/>
          </a:xfrm>
          <a:prstGeom prst="rect">
            <a:avLst/>
          </a:prstGeom>
          <a:solidFill>
            <a:srgbClr val="FFFFFF">
              <a:alpha val="75000"/>
            </a:srgbClr>
          </a:solidFill>
        </p:spPr>
      </p:sp>
      <p:sp>
        <p:nvSpPr>
          <p:cNvPr id="4" name="文本框 3"/>
          <p:cNvSpPr txBox="1"/>
          <p:nvPr/>
        </p:nvSpPr>
        <p:spPr>
          <a:xfrm>
            <a:off x="5913755" y="875030"/>
            <a:ext cx="2803525" cy="1106805"/>
          </a:xfrm>
          <a:prstGeom prst="rect">
            <a:avLst/>
          </a:prstGeom>
          <a:noFill/>
        </p:spPr>
        <p:txBody>
          <a:bodyPr wrap="square" rtlCol="0">
            <a:spAutoFit/>
          </a:bodyPr>
          <a:p>
            <a:r>
              <a:rPr lang="zh-CN" altLang="en-US" sz="6600" b="1">
                <a:effectLst>
                  <a:outerShdw blurRad="38100" dist="38100" dir="2700000" algn="tl">
                    <a:srgbClr val="000000">
                      <a:alpha val="43137"/>
                    </a:srgbClr>
                  </a:outerShdw>
                </a:effectLst>
                <a:latin typeface="华文中宋" panose="02010600040101010101" charset="-122"/>
                <a:ea typeface="华文中宋" panose="02010600040101010101" charset="-122"/>
              </a:rPr>
              <a:t>目录</a:t>
            </a:r>
            <a:endParaRPr lang="zh-CN" altLang="en-US" sz="6600" b="1">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sp>
        <p:nvSpPr>
          <p:cNvPr id="8" name="圆角矩形 7"/>
          <p:cNvSpPr/>
          <p:nvPr/>
        </p:nvSpPr>
        <p:spPr>
          <a:xfrm>
            <a:off x="3286125" y="2698750"/>
            <a:ext cx="511810" cy="441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圆角矩形 9"/>
          <p:cNvSpPr/>
          <p:nvPr/>
        </p:nvSpPr>
        <p:spPr>
          <a:xfrm>
            <a:off x="3286125" y="3488055"/>
            <a:ext cx="511810" cy="441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2</a:t>
            </a:r>
            <a:endParaRPr lang="en-US" altLang="zh-CN"/>
          </a:p>
        </p:txBody>
      </p:sp>
      <p:sp>
        <p:nvSpPr>
          <p:cNvPr id="12" name="圆角矩形 11"/>
          <p:cNvSpPr/>
          <p:nvPr/>
        </p:nvSpPr>
        <p:spPr>
          <a:xfrm>
            <a:off x="3286125" y="4311015"/>
            <a:ext cx="511810" cy="441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圆角矩形 12"/>
          <p:cNvSpPr/>
          <p:nvPr/>
        </p:nvSpPr>
        <p:spPr>
          <a:xfrm>
            <a:off x="3286125" y="5291455"/>
            <a:ext cx="511810" cy="441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4396740" y="2618740"/>
            <a:ext cx="9311640" cy="521970"/>
          </a:xfrm>
          <a:prstGeom prst="rect">
            <a:avLst/>
          </a:prstGeom>
          <a:noFill/>
        </p:spPr>
        <p:txBody>
          <a:bodyPr wrap="square" rtlCol="0">
            <a:spAutoFit/>
          </a:bodyPr>
          <a:p>
            <a:pPr algn="l"/>
            <a:r>
              <a:rPr lang="zh-CN" altLang="en-US" sz="2800">
                <a:latin typeface="华文楷体" panose="02010600040101010101" charset="-122"/>
                <a:ea typeface="华文楷体" panose="02010600040101010101" charset="-122"/>
              </a:rPr>
              <a:t>分布式训练的组通信操作概述</a:t>
            </a:r>
            <a:endParaRPr lang="zh-CN" altLang="en-US" sz="2800">
              <a:latin typeface="华文楷体" panose="02010600040101010101" charset="-122"/>
              <a:ea typeface="华文楷体" panose="02010600040101010101" charset="-122"/>
            </a:endParaRPr>
          </a:p>
        </p:txBody>
      </p:sp>
      <p:sp>
        <p:nvSpPr>
          <p:cNvPr id="15" name="文本框 14"/>
          <p:cNvSpPr txBox="1"/>
          <p:nvPr/>
        </p:nvSpPr>
        <p:spPr>
          <a:xfrm>
            <a:off x="4396740" y="3410585"/>
            <a:ext cx="4547235" cy="521970"/>
          </a:xfrm>
          <a:prstGeom prst="rect">
            <a:avLst/>
          </a:prstGeom>
          <a:noFill/>
        </p:spPr>
        <p:txBody>
          <a:bodyPr wrap="square" rtlCol="0">
            <a:spAutoFit/>
          </a:bodyPr>
          <a:p>
            <a:pPr algn="l"/>
            <a:r>
              <a:rPr lang="en-US" altLang="zh-CN" sz="2800">
                <a:latin typeface="华文楷体" panose="02010600040101010101" charset="-122"/>
                <a:ea typeface="华文楷体" panose="02010600040101010101" charset="-122"/>
                <a:cs typeface="华文楷体" panose="02010600040101010101" charset="-122"/>
              </a:rPr>
              <a:t>HPC</a:t>
            </a:r>
            <a:r>
              <a:rPr lang="zh-CN" altLang="en-US" sz="2800">
                <a:latin typeface="华文楷体" panose="02010600040101010101" charset="-122"/>
                <a:ea typeface="华文楷体" panose="02010600040101010101" charset="-122"/>
                <a:cs typeface="华文楷体" panose="02010600040101010101" charset="-122"/>
              </a:rPr>
              <a:t>技术及应用</a:t>
            </a:r>
            <a:endParaRPr lang="zh-CN" altLang="en-US" sz="2800">
              <a:latin typeface="华文楷体" panose="02010600040101010101" charset="-122"/>
              <a:ea typeface="华文楷体" panose="02010600040101010101" charset="-122"/>
              <a:cs typeface="华文楷体" panose="02010600040101010101" charset="-122"/>
            </a:endParaRPr>
          </a:p>
        </p:txBody>
      </p:sp>
      <p:sp>
        <p:nvSpPr>
          <p:cNvPr id="16" name="文本框 15"/>
          <p:cNvSpPr txBox="1"/>
          <p:nvPr/>
        </p:nvSpPr>
        <p:spPr>
          <a:xfrm>
            <a:off x="4396740" y="4311015"/>
            <a:ext cx="4482465" cy="521970"/>
          </a:xfrm>
          <a:prstGeom prst="rect">
            <a:avLst/>
          </a:prstGeom>
          <a:noFill/>
        </p:spPr>
        <p:txBody>
          <a:bodyPr wrap="square" rtlCol="0">
            <a:spAutoFit/>
          </a:bodyPr>
          <a:p>
            <a:pPr algn="l"/>
            <a:r>
              <a:rPr lang="en-US" altLang="zh-CN" sz="2800">
                <a:latin typeface="华文楷体" panose="02010600040101010101" charset="-122"/>
                <a:ea typeface="华文楷体" panose="02010600040101010101" charset="-122"/>
                <a:cs typeface="华文楷体" panose="02010600040101010101" charset="-122"/>
              </a:rPr>
              <a:t>NCLL</a:t>
            </a:r>
            <a:r>
              <a:rPr lang="zh-CN" altLang="en-US" sz="2800">
                <a:latin typeface="华文楷体" panose="02010600040101010101" charset="-122"/>
                <a:ea typeface="华文楷体" panose="02010600040101010101" charset="-122"/>
                <a:cs typeface="华文楷体" panose="02010600040101010101" charset="-122"/>
              </a:rPr>
              <a:t>组通信库</a:t>
            </a:r>
            <a:endParaRPr lang="zh-CN" altLang="en-US" sz="2800">
              <a:latin typeface="华文楷体" panose="02010600040101010101" charset="-122"/>
              <a:ea typeface="华文楷体" panose="02010600040101010101" charset="-122"/>
              <a:cs typeface="华文楷体" panose="02010600040101010101" charset="-122"/>
            </a:endParaRPr>
          </a:p>
        </p:txBody>
      </p:sp>
      <p:sp>
        <p:nvSpPr>
          <p:cNvPr id="17" name="文本框 16"/>
          <p:cNvSpPr txBox="1"/>
          <p:nvPr/>
        </p:nvSpPr>
        <p:spPr>
          <a:xfrm>
            <a:off x="4396740" y="5211445"/>
            <a:ext cx="3649345" cy="521970"/>
          </a:xfrm>
          <a:prstGeom prst="rect">
            <a:avLst/>
          </a:prstGeom>
          <a:noFill/>
        </p:spPr>
        <p:txBody>
          <a:bodyPr wrap="square" rtlCol="0">
            <a:spAutoFit/>
          </a:bodyPr>
          <a:p>
            <a:pPr algn="l"/>
            <a:r>
              <a:rPr lang="zh-CN" altLang="en-US" sz="2800">
                <a:latin typeface="华文楷体" panose="02010600040101010101" charset="-122"/>
                <a:ea typeface="华文楷体" panose="02010600040101010101" charset="-122"/>
              </a:rPr>
              <a:t>总结展望</a:t>
            </a:r>
            <a:endParaRPr lang="zh-CN" altLang="en-US" sz="2800">
              <a:latin typeface="华文楷体" panose="02010600040101010101" charset="-122"/>
              <a:ea typeface="华文楷体" panose="02010600040101010101" charset="-122"/>
            </a:endParaRPr>
          </a:p>
        </p:txBody>
      </p:sp>
      <p:sp>
        <p:nvSpPr>
          <p:cNvPr id="18" name="文本框 17"/>
          <p:cNvSpPr txBox="1"/>
          <p:nvPr/>
        </p:nvSpPr>
        <p:spPr>
          <a:xfrm>
            <a:off x="3350260" y="2772410"/>
            <a:ext cx="342900" cy="368300"/>
          </a:xfrm>
          <a:prstGeom prst="rect">
            <a:avLst/>
          </a:prstGeom>
          <a:noFill/>
        </p:spPr>
        <p:txBody>
          <a:bodyPr wrap="square" rtlCol="0">
            <a:spAutoFit/>
          </a:bodyPr>
          <a:p>
            <a:r>
              <a:rPr lang="en-US" altLang="zh-CN">
                <a:solidFill>
                  <a:schemeClr val="bg1"/>
                </a:solidFill>
                <a:effectLst>
                  <a:outerShdw blurRad="38100" dist="38100" dir="2700000" algn="tl">
                    <a:srgbClr val="000000">
                      <a:alpha val="43137"/>
                    </a:srgbClr>
                  </a:outerShdw>
                </a:effectLst>
              </a:rPr>
              <a:t>1</a:t>
            </a:r>
            <a:endParaRPr lang="en-US" altLang="zh-CN">
              <a:solidFill>
                <a:schemeClr val="bg1"/>
              </a:solidFill>
              <a:effectLst>
                <a:outerShdw blurRad="38100" dist="38100" dir="2700000" algn="tl">
                  <a:srgbClr val="000000">
                    <a:alpha val="43137"/>
                  </a:srgbClr>
                </a:outerShdw>
              </a:effectLst>
            </a:endParaRPr>
          </a:p>
        </p:txBody>
      </p:sp>
      <p:sp>
        <p:nvSpPr>
          <p:cNvPr id="20" name="文本框 19"/>
          <p:cNvSpPr txBox="1"/>
          <p:nvPr/>
        </p:nvSpPr>
        <p:spPr>
          <a:xfrm>
            <a:off x="3350260" y="4364355"/>
            <a:ext cx="389255" cy="368300"/>
          </a:xfrm>
          <a:prstGeom prst="rect">
            <a:avLst/>
          </a:prstGeom>
          <a:noFill/>
        </p:spPr>
        <p:txBody>
          <a:bodyPr wrap="square" rtlCol="0">
            <a:spAutoFit/>
          </a:bodyPr>
          <a:p>
            <a:r>
              <a:rPr lang="en-US" altLang="zh-CN">
                <a:solidFill>
                  <a:schemeClr val="bg1"/>
                </a:solidFill>
                <a:effectLst>
                  <a:outerShdw blurRad="38100" dist="38100" dir="2700000" algn="tl">
                    <a:srgbClr val="000000">
                      <a:alpha val="43137"/>
                    </a:srgbClr>
                  </a:outerShdw>
                </a:effectLst>
              </a:rPr>
              <a:t>3</a:t>
            </a:r>
            <a:endParaRPr lang="en-US" altLang="zh-CN">
              <a:solidFill>
                <a:schemeClr val="bg1"/>
              </a:solidFill>
              <a:effectLst>
                <a:outerShdw blurRad="38100" dist="38100" dir="2700000" algn="tl">
                  <a:srgbClr val="000000">
                    <a:alpha val="43137"/>
                  </a:srgbClr>
                </a:outerShdw>
              </a:effectLst>
            </a:endParaRPr>
          </a:p>
        </p:txBody>
      </p:sp>
      <p:sp>
        <p:nvSpPr>
          <p:cNvPr id="21" name="文本框 20"/>
          <p:cNvSpPr txBox="1"/>
          <p:nvPr/>
        </p:nvSpPr>
        <p:spPr>
          <a:xfrm>
            <a:off x="3350260" y="5365115"/>
            <a:ext cx="447675" cy="368300"/>
          </a:xfrm>
          <a:prstGeom prst="rect">
            <a:avLst/>
          </a:prstGeom>
          <a:noFill/>
        </p:spPr>
        <p:txBody>
          <a:bodyPr wrap="square" rtlCol="0">
            <a:spAutoFit/>
          </a:bodyPr>
          <a:p>
            <a:r>
              <a:rPr lang="en-US" altLang="zh-CN">
                <a:solidFill>
                  <a:schemeClr val="bg1"/>
                </a:solidFill>
                <a:effectLst>
                  <a:outerShdw blurRad="38100" dist="38100" dir="2700000" algn="tl">
                    <a:srgbClr val="000000">
                      <a:alpha val="43137"/>
                    </a:srgbClr>
                  </a:outerShdw>
                </a:effectLst>
              </a:rPr>
              <a:t>4</a:t>
            </a:r>
            <a:endParaRPr lang="en-US" altLang="zh-CN">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AFA">
              <a:alpha val="85000"/>
            </a:srgbClr>
          </a:solidFill>
        </p:spPr>
      </p:sp>
      <p:sp>
        <p:nvSpPr>
          <p:cNvPr id="6" name="Text 3"/>
          <p:cNvSpPr/>
          <p:nvPr/>
        </p:nvSpPr>
        <p:spPr>
          <a:xfrm>
            <a:off x="1760220" y="1770578"/>
            <a:ext cx="5847278" cy="730806"/>
          </a:xfrm>
          <a:prstGeom prst="rect">
            <a:avLst/>
          </a:prstGeom>
          <a:noFill/>
        </p:spPr>
        <p:txBody>
          <a:bodyPr wrap="none" rtlCol="0" anchor="t"/>
          <a:lstStyle/>
          <a:p>
            <a:pPr marL="0" indent="0">
              <a:lnSpc>
                <a:spcPts val="5755"/>
              </a:lnSpc>
              <a:buNone/>
            </a:pPr>
            <a:r>
              <a:rPr lang="en-US" sz="6000" dirty="0">
                <a:solidFill>
                  <a:srgbClr val="3B3535"/>
                </a:solidFill>
                <a:ea typeface="宋体" panose="02010600030101010101" pitchFamily="2" charset="-122"/>
                <a:cs typeface="+mn-lt"/>
              </a:rPr>
              <a:t>NCCL</a:t>
            </a: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的主要功能</a:t>
            </a:r>
            <a:endParaRPr lang="en-US" sz="4605" dirty="0"/>
          </a:p>
        </p:txBody>
      </p:sp>
      <p:sp>
        <p:nvSpPr>
          <p:cNvPr id="7" name="Shape 4"/>
          <p:cNvSpPr/>
          <p:nvPr/>
        </p:nvSpPr>
        <p:spPr>
          <a:xfrm>
            <a:off x="1760220" y="2834640"/>
            <a:ext cx="3555206" cy="3624382"/>
          </a:xfrm>
          <a:prstGeom prst="roundRect">
            <a:avLst>
              <a:gd name="adj" fmla="val 2812"/>
            </a:avLst>
          </a:prstGeom>
          <a:solidFill>
            <a:srgbClr val="D5DCF6"/>
          </a:solidFill>
          <a:ln w="7620">
            <a:solidFill>
              <a:srgbClr val="BBC2DC"/>
            </a:solidFill>
            <a:prstDash val="solid"/>
          </a:ln>
        </p:spPr>
      </p:sp>
      <p:sp>
        <p:nvSpPr>
          <p:cNvPr id="8" name="Text 5"/>
          <p:cNvSpPr/>
          <p:nvPr/>
        </p:nvSpPr>
        <p:spPr>
          <a:xfrm>
            <a:off x="1990011" y="3064431"/>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高效组通信操作</a:t>
            </a:r>
            <a:endParaRPr lang="en-US" sz="2300" dirty="0"/>
          </a:p>
        </p:txBody>
      </p:sp>
      <p:sp>
        <p:nvSpPr>
          <p:cNvPr id="9" name="Text 6"/>
          <p:cNvSpPr/>
          <p:nvPr/>
        </p:nvSpPr>
        <p:spPr>
          <a:xfrm>
            <a:off x="1990011" y="3563183"/>
            <a:ext cx="3095625" cy="2666048"/>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支持一系列高效的群组通信操作,如</a:t>
            </a:r>
            <a:r>
              <a:rPr lang="en-US" sz="1750" dirty="0">
                <a:solidFill>
                  <a:srgbClr val="3B3535"/>
                </a:solidFill>
                <a:ea typeface="宋体" panose="02010600030101010101" pitchFamily="2" charset="-122"/>
                <a:cs typeface="+mn-lt"/>
              </a:rPr>
              <a:t>All-Reduce</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a:t>
            </a:r>
            <a:r>
              <a:rPr lang="en-US" sz="1750" dirty="0">
                <a:solidFill>
                  <a:srgbClr val="3B3535"/>
                </a:solidFill>
                <a:ea typeface="宋体" panose="02010600030101010101" pitchFamily="2" charset="-122"/>
                <a:cs typeface="+mn-lt"/>
              </a:rPr>
              <a:t>Broadcast、Reduce、All-Gather和Reduce-Scatter</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,这些操作在分布式深度学习训练中至关重要。</a:t>
            </a: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利用</a:t>
            </a:r>
            <a:r>
              <a:rPr lang="en-US" sz="1750" dirty="0">
                <a:solidFill>
                  <a:srgbClr val="3B3535"/>
                </a:solidFill>
                <a:ea typeface="宋体" panose="02010600030101010101" pitchFamily="2" charset="-122"/>
                <a:cs typeface="+mn-lt"/>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的高带宽和低延迟特性,大幅提高了这些操作的性能和效率。</a:t>
            </a:r>
            <a:endParaRPr lang="en-US" sz="1750" dirty="0"/>
          </a:p>
        </p:txBody>
      </p:sp>
      <p:sp>
        <p:nvSpPr>
          <p:cNvPr id="10" name="Shape 7"/>
          <p:cNvSpPr/>
          <p:nvPr/>
        </p:nvSpPr>
        <p:spPr>
          <a:xfrm>
            <a:off x="5537597" y="2834640"/>
            <a:ext cx="3555206" cy="3624382"/>
          </a:xfrm>
          <a:prstGeom prst="roundRect">
            <a:avLst>
              <a:gd name="adj" fmla="val 2812"/>
            </a:avLst>
          </a:prstGeom>
          <a:solidFill>
            <a:srgbClr val="D5DCF6"/>
          </a:solidFill>
          <a:ln w="7620">
            <a:solidFill>
              <a:srgbClr val="BBC2DC"/>
            </a:solidFill>
            <a:prstDash val="solid"/>
          </a:ln>
        </p:spPr>
      </p:sp>
      <p:sp>
        <p:nvSpPr>
          <p:cNvPr id="11" name="Text 8"/>
          <p:cNvSpPr/>
          <p:nvPr/>
        </p:nvSpPr>
        <p:spPr>
          <a:xfrm>
            <a:off x="5767387" y="3064431"/>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支持主流框架集成</a:t>
            </a:r>
            <a:endParaRPr lang="en-US" sz="2300" dirty="0"/>
          </a:p>
        </p:txBody>
      </p:sp>
      <p:sp>
        <p:nvSpPr>
          <p:cNvPr id="12" name="Text 9"/>
          <p:cNvSpPr/>
          <p:nvPr/>
        </p:nvSpPr>
        <p:spPr>
          <a:xfrm>
            <a:off x="5767387" y="3563183"/>
            <a:ext cx="3095625" cy="1999536"/>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提供了易于集成的</a:t>
            </a:r>
            <a:r>
              <a:rPr lang="en-US" sz="1750" dirty="0">
                <a:solidFill>
                  <a:srgbClr val="3B3535"/>
                </a:solidFill>
                <a:ea typeface="宋体" panose="02010600030101010101" pitchFamily="2" charset="-122"/>
                <a:cs typeface="+mn-lt"/>
              </a:rPr>
              <a:t>API,能够与TensorFlow、PyTorch等主流深度学习框架无缝衔接。这使得用户可以轻松构建高效的分布式训练系统,无需过多关注底层通信细节。</a:t>
            </a:r>
            <a:endParaRPr lang="en-US" sz="1750" dirty="0">
              <a:solidFill>
                <a:srgbClr val="3B3535"/>
              </a:solidFill>
              <a:ea typeface="宋体" panose="02010600030101010101" pitchFamily="2" charset="-122"/>
              <a:cs typeface="+mn-lt"/>
            </a:endParaRPr>
          </a:p>
        </p:txBody>
      </p:sp>
      <p:sp>
        <p:nvSpPr>
          <p:cNvPr id="13" name="Shape 10"/>
          <p:cNvSpPr/>
          <p:nvPr/>
        </p:nvSpPr>
        <p:spPr>
          <a:xfrm>
            <a:off x="9314974" y="2834640"/>
            <a:ext cx="3555206" cy="3624382"/>
          </a:xfrm>
          <a:prstGeom prst="roundRect">
            <a:avLst>
              <a:gd name="adj" fmla="val 2812"/>
            </a:avLst>
          </a:prstGeom>
          <a:solidFill>
            <a:srgbClr val="D5DCF6"/>
          </a:solidFill>
          <a:ln w="7620">
            <a:solidFill>
              <a:srgbClr val="BBC2DC"/>
            </a:solidFill>
            <a:prstDash val="solid"/>
          </a:ln>
        </p:spPr>
      </p:sp>
      <p:sp>
        <p:nvSpPr>
          <p:cNvPr id="14" name="Text 11"/>
          <p:cNvSpPr/>
          <p:nvPr/>
        </p:nvSpPr>
        <p:spPr>
          <a:xfrm>
            <a:off x="9544764" y="3064431"/>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自动优化通信路径</a:t>
            </a:r>
            <a:endParaRPr lang="en-US" sz="2300" dirty="0"/>
          </a:p>
        </p:txBody>
      </p:sp>
      <p:sp>
        <p:nvSpPr>
          <p:cNvPr id="15" name="Text 12"/>
          <p:cNvSpPr/>
          <p:nvPr/>
        </p:nvSpPr>
        <p:spPr>
          <a:xfrm>
            <a:off x="9544764" y="3563183"/>
            <a:ext cx="3095625" cy="1666280"/>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NCCL能够根据多GPU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和多节点环境,自动优化通信路径,最大限度地提高数据传输效率。这有助于减少训练过程中的通信开销,提升整体性能。</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sp>
        <p:nvSpPr>
          <p:cNvPr id="4" name="Text 2"/>
          <p:cNvSpPr/>
          <p:nvPr/>
        </p:nvSpPr>
        <p:spPr>
          <a:xfrm>
            <a:off x="1760220" y="858322"/>
            <a:ext cx="6263997" cy="730806"/>
          </a:xfrm>
          <a:prstGeom prst="rect">
            <a:avLst/>
          </a:prstGeom>
          <a:noFill/>
        </p:spPr>
        <p:txBody>
          <a:bodyPr wrap="none" rtlCol="0" anchor="t"/>
          <a:lstStyle/>
          <a:p>
            <a:pPr marL="0" indent="0">
              <a:lnSpc>
                <a:spcPts val="5755"/>
              </a:lnSpc>
              <a:buNone/>
            </a:pPr>
            <a:r>
              <a:rPr lang="en-US" sz="4605" b="1" dirty="0">
                <a:solidFill>
                  <a:srgbClr val="1F1E1E"/>
                </a:solidFill>
                <a:ea typeface="宋体" panose="02010600030101010101" pitchFamily="2" charset="-122"/>
                <a:cs typeface="+mn-lt"/>
              </a:rPr>
              <a:t>NCCL</a:t>
            </a: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支持的组通信操作</a:t>
            </a:r>
            <a:endParaRPr lang="en-US" sz="4605" dirty="0"/>
          </a:p>
        </p:txBody>
      </p:sp>
      <p:sp>
        <p:nvSpPr>
          <p:cNvPr id="6" name="Text 3"/>
          <p:cNvSpPr/>
          <p:nvPr/>
        </p:nvSpPr>
        <p:spPr>
          <a:xfrm>
            <a:off x="1760220" y="3873103"/>
            <a:ext cx="2527459" cy="365522"/>
          </a:xfrm>
          <a:prstGeom prst="rect">
            <a:avLst/>
          </a:prstGeom>
          <a:noFill/>
        </p:spPr>
        <p:txBody>
          <a:bodyPr wrap="none" rtlCol="0" anchor="t"/>
          <a:lstStyle/>
          <a:p>
            <a:pPr marL="0" indent="0" algn="l">
              <a:lnSpc>
                <a:spcPts val="2880"/>
              </a:lnSpc>
              <a:buNone/>
            </a:pPr>
            <a:r>
              <a:rPr lang="en-US" sz="2300" b="1" dirty="0">
                <a:solidFill>
                  <a:srgbClr val="3B3535"/>
                </a:solidFill>
                <a:ea typeface="宋体" panose="02010600030101010101" pitchFamily="2" charset="-122"/>
                <a:cs typeface="+mn-lt"/>
              </a:rPr>
              <a:t>All-Reduce</a:t>
            </a: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操作</a:t>
            </a:r>
            <a:endParaRPr lang="en-US" sz="2300" dirty="0"/>
          </a:p>
        </p:txBody>
      </p:sp>
      <p:sp>
        <p:nvSpPr>
          <p:cNvPr id="7" name="Text 4"/>
          <p:cNvSpPr/>
          <p:nvPr/>
        </p:nvSpPr>
        <p:spPr>
          <a:xfrm>
            <a:off x="1760220" y="4371856"/>
            <a:ext cx="2527459" cy="2999303"/>
          </a:xfrm>
          <a:prstGeom prst="rect">
            <a:avLst/>
          </a:prstGeom>
          <a:noFill/>
        </p:spPr>
        <p:txBody>
          <a:bodyPr wrap="square" rtlCol="0" anchor="t"/>
          <a:lstStyle/>
          <a:p>
            <a:pPr marL="0" indent="0" algn="l">
              <a:lnSpc>
                <a:spcPts val="2625"/>
              </a:lnSpc>
              <a:buNone/>
            </a:pPr>
            <a:r>
              <a:rPr lang="en-US" sz="1750" dirty="0">
                <a:solidFill>
                  <a:srgbClr val="3B3535"/>
                </a:solidFill>
                <a:ea typeface="宋体" panose="02010600030101010101" pitchFamily="2" charset="-122"/>
                <a:cs typeface="+mn-lt"/>
              </a:rPr>
              <a:t>All-Reduce</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是</a:t>
            </a: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提供的一种高效的组通信操作,它能够将分布在各个节点上的数据进行聚合和归约,并将结果广播回到各个节点。这在深度学习训练中广泛应用,可以高效地实现模型参数的更新和同步。</a:t>
            </a:r>
            <a:endParaRPr lang="en-US" sz="1750" dirty="0"/>
          </a:p>
        </p:txBody>
      </p:sp>
      <p:sp>
        <p:nvSpPr>
          <p:cNvPr id="9" name="Text 5"/>
          <p:cNvSpPr/>
          <p:nvPr/>
        </p:nvSpPr>
        <p:spPr>
          <a:xfrm>
            <a:off x="4620935" y="3873222"/>
            <a:ext cx="2527578" cy="365522"/>
          </a:xfrm>
          <a:prstGeom prst="rect">
            <a:avLst/>
          </a:prstGeom>
          <a:noFill/>
        </p:spPr>
        <p:txBody>
          <a:bodyPr wrap="none" rtlCol="0" anchor="t"/>
          <a:lstStyle/>
          <a:p>
            <a:pPr marL="0" indent="0" algn="l">
              <a:lnSpc>
                <a:spcPts val="2880"/>
              </a:lnSpc>
              <a:buNone/>
            </a:pPr>
            <a:r>
              <a:rPr lang="en-US" sz="2300" b="1" dirty="0">
                <a:solidFill>
                  <a:srgbClr val="3B3535"/>
                </a:solidFill>
                <a:ea typeface="宋体" panose="02010600030101010101" pitchFamily="2" charset="-122"/>
                <a:cs typeface="+mn-lt"/>
              </a:rPr>
              <a:t>Broadcast</a:t>
            </a: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操作</a:t>
            </a:r>
            <a:endParaRPr lang="en-US" sz="2300" dirty="0"/>
          </a:p>
        </p:txBody>
      </p:sp>
      <p:sp>
        <p:nvSpPr>
          <p:cNvPr id="10" name="Text 6"/>
          <p:cNvSpPr/>
          <p:nvPr/>
        </p:nvSpPr>
        <p:spPr>
          <a:xfrm>
            <a:off x="4620935" y="4371975"/>
            <a:ext cx="2527578" cy="2332792"/>
          </a:xfrm>
          <a:prstGeom prst="rect">
            <a:avLst/>
          </a:prstGeom>
          <a:noFill/>
        </p:spPr>
        <p:txBody>
          <a:bodyPr wrap="square" rtlCol="0" anchor="t"/>
          <a:lstStyle/>
          <a:p>
            <a:pPr marL="0" indent="0" algn="l">
              <a:lnSpc>
                <a:spcPts val="2625"/>
              </a:lnSpc>
              <a:buNone/>
            </a:pPr>
            <a:r>
              <a:rPr lang="en-US" sz="1750" dirty="0">
                <a:solidFill>
                  <a:srgbClr val="3B3535"/>
                </a:solidFill>
                <a:ea typeface="宋体" panose="02010600030101010101" pitchFamily="2" charset="-122"/>
                <a:cs typeface="+mn-lt"/>
              </a:rPr>
              <a:t>Broadcast</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操作能够将数据从一个节点高效地广播到其他所有节点。这在深度学习模型初始化或分发常量数据等场景中非常有用,可以大幅减少通信开销。</a:t>
            </a:r>
            <a:endParaRPr lang="en-US" sz="1750" dirty="0"/>
          </a:p>
        </p:txBody>
      </p:sp>
      <p:pic>
        <p:nvPicPr>
          <p:cNvPr id="11" name="Image 2" descr="preencoded.png"/>
          <p:cNvPicPr>
            <a:picLocks noChangeAspect="1"/>
          </p:cNvPicPr>
          <p:nvPr/>
        </p:nvPicPr>
        <p:blipFill>
          <a:blip r:embed="rId1"/>
          <a:stretch>
            <a:fillRect/>
          </a:stretch>
        </p:blipFill>
        <p:spPr>
          <a:xfrm>
            <a:off x="7481768" y="2033468"/>
            <a:ext cx="2527578" cy="1562100"/>
          </a:xfrm>
          <a:prstGeom prst="rect">
            <a:avLst/>
          </a:prstGeom>
        </p:spPr>
      </p:pic>
      <p:sp>
        <p:nvSpPr>
          <p:cNvPr id="12" name="Text 7"/>
          <p:cNvSpPr/>
          <p:nvPr/>
        </p:nvSpPr>
        <p:spPr>
          <a:xfrm>
            <a:off x="7481768" y="3873222"/>
            <a:ext cx="2527578" cy="365522"/>
          </a:xfrm>
          <a:prstGeom prst="rect">
            <a:avLst/>
          </a:prstGeom>
          <a:noFill/>
        </p:spPr>
        <p:txBody>
          <a:bodyPr wrap="none" rtlCol="0" anchor="t"/>
          <a:lstStyle/>
          <a:p>
            <a:pPr marL="0" indent="0" algn="l">
              <a:lnSpc>
                <a:spcPts val="2880"/>
              </a:lnSpc>
              <a:buNone/>
            </a:pPr>
            <a:r>
              <a:rPr lang="en-US" sz="2300" b="1" dirty="0">
                <a:solidFill>
                  <a:srgbClr val="3B3535"/>
                </a:solidFill>
                <a:ea typeface="宋体" panose="02010600030101010101" pitchFamily="2" charset="-122"/>
                <a:cs typeface="+mn-lt"/>
              </a:rPr>
              <a:t>Reduce</a:t>
            </a: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操作</a:t>
            </a:r>
            <a:endParaRPr lang="en-US" sz="2300" dirty="0"/>
          </a:p>
        </p:txBody>
      </p:sp>
      <p:sp>
        <p:nvSpPr>
          <p:cNvPr id="13" name="Text 8"/>
          <p:cNvSpPr/>
          <p:nvPr/>
        </p:nvSpPr>
        <p:spPr>
          <a:xfrm>
            <a:off x="7481768" y="4371975"/>
            <a:ext cx="2527578" cy="2332792"/>
          </a:xfrm>
          <a:prstGeom prst="rect">
            <a:avLst/>
          </a:prstGeom>
          <a:noFill/>
        </p:spPr>
        <p:txBody>
          <a:bodyPr wrap="square" rtlCol="0" anchor="t"/>
          <a:lstStyle/>
          <a:p>
            <a:pPr marL="0" indent="0" algn="l">
              <a:lnSpc>
                <a:spcPts val="2625"/>
              </a:lnSpc>
              <a:buNone/>
            </a:pPr>
            <a:r>
              <a:rPr lang="en-US" sz="1750" dirty="0">
                <a:solidFill>
                  <a:srgbClr val="3B3535"/>
                </a:solidFill>
                <a:ea typeface="宋体" panose="02010600030101010101" pitchFamily="2" charset="-122"/>
                <a:cs typeface="+mn-lt"/>
              </a:rPr>
              <a:t>Reduce操</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作可以将分布在多个节点上的数据聚合到一个指定的目标节点。它在参数优化、梯度归约等深度学习训练步骤中发挥着重要作用,帮助提高训练效率。</a:t>
            </a:r>
            <a:endParaRPr lang="en-US" sz="1750" dirty="0"/>
          </a:p>
        </p:txBody>
      </p:sp>
      <p:pic>
        <p:nvPicPr>
          <p:cNvPr id="14" name="Image 3" descr="preencoded.png"/>
          <p:cNvPicPr>
            <a:picLocks noChangeAspect="1"/>
          </p:cNvPicPr>
          <p:nvPr/>
        </p:nvPicPr>
        <p:blipFill>
          <a:blip r:embed="rId2"/>
          <a:stretch>
            <a:fillRect/>
          </a:stretch>
        </p:blipFill>
        <p:spPr>
          <a:xfrm>
            <a:off x="10342602" y="2033468"/>
            <a:ext cx="2527578" cy="1562100"/>
          </a:xfrm>
          <a:prstGeom prst="rect">
            <a:avLst/>
          </a:prstGeom>
        </p:spPr>
      </p:pic>
      <p:sp>
        <p:nvSpPr>
          <p:cNvPr id="15" name="Text 9"/>
          <p:cNvSpPr/>
          <p:nvPr/>
        </p:nvSpPr>
        <p:spPr>
          <a:xfrm>
            <a:off x="10342602" y="3873222"/>
            <a:ext cx="2527578" cy="365522"/>
          </a:xfrm>
          <a:prstGeom prst="rect">
            <a:avLst/>
          </a:prstGeom>
          <a:noFill/>
        </p:spPr>
        <p:txBody>
          <a:bodyPr wrap="none" rtlCol="0" anchor="t"/>
          <a:lstStyle/>
          <a:p>
            <a:pPr marL="0" indent="0" algn="l">
              <a:lnSpc>
                <a:spcPts val="2880"/>
              </a:lnSpc>
              <a:buNone/>
            </a:pPr>
            <a:r>
              <a:rPr lang="en-US" sz="2300" b="1" dirty="0">
                <a:solidFill>
                  <a:srgbClr val="3B3535"/>
                </a:solidFill>
                <a:ea typeface="宋体" panose="02010600030101010101" pitchFamily="2" charset="-122"/>
                <a:cs typeface="+mn-lt"/>
              </a:rPr>
              <a:t>A</a:t>
            </a:r>
            <a:r>
              <a:rPr lang="en-US" sz="1750" dirty="0">
                <a:solidFill>
                  <a:srgbClr val="3B3535"/>
                </a:solidFill>
                <a:ea typeface="宋体" panose="02010600030101010101" pitchFamily="2" charset="-122"/>
                <a:cs typeface="+mn-lt"/>
              </a:rPr>
              <a:t>ll-Gather</a:t>
            </a: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操作</a:t>
            </a:r>
            <a:endParaRPr lang="en-US" sz="2300" dirty="0"/>
          </a:p>
        </p:txBody>
      </p:sp>
      <p:sp>
        <p:nvSpPr>
          <p:cNvPr id="16" name="Text 10"/>
          <p:cNvSpPr/>
          <p:nvPr/>
        </p:nvSpPr>
        <p:spPr>
          <a:xfrm>
            <a:off x="10342602" y="4371975"/>
            <a:ext cx="2527578" cy="2332792"/>
          </a:xfrm>
          <a:prstGeom prst="rect">
            <a:avLst/>
          </a:prstGeom>
          <a:noFill/>
        </p:spPr>
        <p:txBody>
          <a:bodyPr wrap="square" rtlCol="0" anchor="t"/>
          <a:lstStyle/>
          <a:p>
            <a:pPr marL="0" indent="0" algn="l">
              <a:lnSpc>
                <a:spcPts val="2625"/>
              </a:lnSpc>
              <a:buNone/>
            </a:pPr>
            <a:r>
              <a:rPr lang="en-US" sz="1750" dirty="0">
                <a:solidFill>
                  <a:srgbClr val="3B3535"/>
                </a:solidFill>
                <a:ea typeface="宋体" panose="02010600030101010101" pitchFamily="2" charset="-122"/>
                <a:cs typeface="+mn-lt"/>
              </a:rPr>
              <a:t>All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a:t>
            </a:r>
            <a:r>
              <a:rPr lang="en-US" sz="1750" dirty="0">
                <a:solidFill>
                  <a:srgbClr val="3B3535"/>
                </a:solidFill>
                <a:ea typeface="宋体" panose="02010600030101010101" pitchFamily="2" charset="-122"/>
                <a:cs typeface="+mn-lt"/>
              </a:rPr>
              <a:t>Gather</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操作能够将各个节点上的数据收集并合并到一个统一的输出中。这在深度学习中的参数聚合和模型同步场景中非常有用,可以确保各个节点拥有相同的最新状态。</a:t>
            </a:r>
            <a:endParaRPr lang="en-US" sz="1750" dirty="0"/>
          </a:p>
        </p:txBody>
      </p:sp>
      <p:pic>
        <p:nvPicPr>
          <p:cNvPr id="18" name="Image 0" descr="preencoded.png"/>
          <p:cNvPicPr>
            <a:picLocks noChangeAspect="1"/>
          </p:cNvPicPr>
          <p:nvPr/>
        </p:nvPicPr>
        <p:blipFill>
          <a:blip r:embed="rId3"/>
          <a:stretch>
            <a:fillRect/>
          </a:stretch>
        </p:blipFill>
        <p:spPr>
          <a:xfrm>
            <a:off x="1760220" y="2132330"/>
            <a:ext cx="2352040" cy="1454150"/>
          </a:xfrm>
          <a:prstGeom prst="rect">
            <a:avLst/>
          </a:prstGeom>
        </p:spPr>
      </p:pic>
      <p:pic>
        <p:nvPicPr>
          <p:cNvPr id="19" name="Image 2" descr="preencoded.png"/>
          <p:cNvPicPr>
            <a:picLocks noChangeAspect="1"/>
          </p:cNvPicPr>
          <p:nvPr>
            <p:custDataLst>
              <p:tags r:id="rId4"/>
            </p:custDataLst>
          </p:nvPr>
        </p:nvPicPr>
        <p:blipFill>
          <a:blip r:embed="rId5"/>
          <a:stretch>
            <a:fillRect/>
          </a:stretch>
        </p:blipFill>
        <p:spPr>
          <a:xfrm>
            <a:off x="4555490" y="2096135"/>
            <a:ext cx="2560320" cy="158305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sp>
        <p:nvSpPr>
          <p:cNvPr id="4" name="Text 2"/>
          <p:cNvSpPr/>
          <p:nvPr/>
        </p:nvSpPr>
        <p:spPr>
          <a:xfrm>
            <a:off x="1760220" y="1395413"/>
            <a:ext cx="5847278" cy="730806"/>
          </a:xfrm>
          <a:prstGeom prst="rect">
            <a:avLst/>
          </a:prstGeom>
          <a:noFill/>
        </p:spPr>
        <p:txBody>
          <a:bodyPr wrap="none" rtlCol="0" anchor="t"/>
          <a:lstStyle/>
          <a:p>
            <a:pPr marL="0" indent="0">
              <a:lnSpc>
                <a:spcPts val="5755"/>
              </a:lnSpc>
              <a:buNone/>
            </a:pPr>
            <a:r>
              <a:rPr lang="en-US" sz="4800" dirty="0">
                <a:solidFill>
                  <a:srgbClr val="3B3535"/>
                </a:solidFill>
                <a:ea typeface="宋体" panose="02010600030101010101" pitchFamily="2" charset="-122"/>
                <a:cs typeface="+mn-lt"/>
              </a:rPr>
              <a:t>NCCL</a:t>
            </a: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的优势和特点</a:t>
            </a:r>
            <a:endParaRPr lang="en-US" sz="4605" dirty="0"/>
          </a:p>
        </p:txBody>
      </p:sp>
      <p:sp>
        <p:nvSpPr>
          <p:cNvPr id="5" name="Text 3"/>
          <p:cNvSpPr/>
          <p:nvPr/>
        </p:nvSpPr>
        <p:spPr>
          <a:xfrm>
            <a:off x="1760220" y="2681645"/>
            <a:ext cx="2371011" cy="365522"/>
          </a:xfrm>
          <a:prstGeom prst="rect">
            <a:avLst/>
          </a:prstGeom>
          <a:noFill/>
        </p:spPr>
        <p:txBody>
          <a:bodyPr wrap="none" rtlCol="0" anchor="t"/>
          <a:lstStyle/>
          <a:p>
            <a:pPr marL="0" indent="0">
              <a:lnSpc>
                <a:spcPts val="2880"/>
              </a:lnSpc>
              <a:buNone/>
            </a:pP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高效通信性能</a:t>
            </a:r>
            <a:endParaRPr lang="en-US" sz="2300" dirty="0"/>
          </a:p>
        </p:txBody>
      </p:sp>
      <p:sp>
        <p:nvSpPr>
          <p:cNvPr id="6" name="Text 4"/>
          <p:cNvSpPr/>
          <p:nvPr/>
        </p:nvSpPr>
        <p:spPr>
          <a:xfrm>
            <a:off x="1760220" y="3269337"/>
            <a:ext cx="2371011" cy="2666048"/>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充分利用</a:t>
            </a:r>
            <a:r>
              <a:rPr lang="en-US" sz="1750" dirty="0">
                <a:solidFill>
                  <a:srgbClr val="3B3535"/>
                </a:solidFill>
                <a:ea typeface="宋体" panose="02010600030101010101" pitchFamily="2" charset="-122"/>
                <a:cs typeface="+mn-lt"/>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的高带宽和低延迟特性,可以显著提高组通信操作的性能和效率。相比于基于</a:t>
            </a:r>
            <a:r>
              <a:rPr lang="en-US" sz="1750" dirty="0">
                <a:solidFill>
                  <a:srgbClr val="3B3535"/>
                </a:solidFill>
                <a:ea typeface="宋体" panose="02010600030101010101" pitchFamily="2" charset="-122"/>
                <a:cs typeface="+mn-lt"/>
              </a:rPr>
              <a:t>CPU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的通信库,</a:t>
            </a: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能够大幅减少通信开销,加快分布式深度学习训练的速度。</a:t>
            </a:r>
            <a:endParaRPr lang="en-US" sz="1750" dirty="0"/>
          </a:p>
        </p:txBody>
      </p:sp>
      <p:sp>
        <p:nvSpPr>
          <p:cNvPr id="7" name="Text 5"/>
          <p:cNvSpPr/>
          <p:nvPr/>
        </p:nvSpPr>
        <p:spPr>
          <a:xfrm>
            <a:off x="4680823" y="2681645"/>
            <a:ext cx="2371011" cy="731044"/>
          </a:xfrm>
          <a:prstGeom prst="rect">
            <a:avLst/>
          </a:prstGeom>
          <a:noFill/>
        </p:spPr>
        <p:txBody>
          <a:bodyPr wrap="square" rtlCol="0" anchor="t"/>
          <a:lstStyle/>
          <a:p>
            <a:pPr marL="0" indent="0">
              <a:lnSpc>
                <a:spcPts val="2880"/>
              </a:lnSpc>
              <a:buNone/>
            </a:pP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多</a:t>
            </a:r>
            <a:r>
              <a:rPr lang="en-US" sz="2800" dirty="0">
                <a:solidFill>
                  <a:srgbClr val="3B3535"/>
                </a:solidFill>
                <a:ea typeface="宋体" panose="02010600030101010101" pitchFamily="2" charset="-122"/>
                <a:cs typeface="+mn-lt"/>
              </a:rPr>
              <a:t>GPU</a:t>
            </a:r>
            <a:r>
              <a:rPr lang="en-US" sz="1750" dirty="0">
                <a:solidFill>
                  <a:srgbClr val="3B3535"/>
                </a:solidFill>
                <a:ea typeface="宋体" panose="02010600030101010101" pitchFamily="2" charset="-122"/>
                <a:cs typeface="+mn-lt"/>
              </a:rPr>
              <a:t>和</a:t>
            </a: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多节点支持</a:t>
            </a:r>
            <a:endParaRPr lang="en-US" sz="2300" dirty="0"/>
          </a:p>
        </p:txBody>
      </p:sp>
      <p:sp>
        <p:nvSpPr>
          <p:cNvPr id="8" name="Text 6"/>
          <p:cNvSpPr/>
          <p:nvPr/>
        </p:nvSpPr>
        <p:spPr>
          <a:xfrm>
            <a:off x="4680823" y="3634859"/>
            <a:ext cx="2371011" cy="2999303"/>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的设计考虑了复杂的多</a:t>
            </a:r>
            <a:r>
              <a:rPr lang="en-US" sz="1750" dirty="0">
                <a:solidFill>
                  <a:srgbClr val="3B3535"/>
                </a:solidFill>
                <a:ea typeface="宋体" panose="02010600030101010101" pitchFamily="2" charset="-122"/>
                <a:cs typeface="+mn-lt"/>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和多节点环境,能够自动优化通信路径,最大化数据传输效率。这使得</a:t>
            </a: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可以轻松应对分布式训练中的扩展性需求,为大规模并行计算提供强有力的支持。</a:t>
            </a:r>
            <a:endParaRPr lang="en-US" sz="1750" dirty="0"/>
          </a:p>
        </p:txBody>
      </p:sp>
      <p:sp>
        <p:nvSpPr>
          <p:cNvPr id="9" name="Text 7"/>
          <p:cNvSpPr/>
          <p:nvPr/>
        </p:nvSpPr>
        <p:spPr>
          <a:xfrm>
            <a:off x="7601426" y="2681645"/>
            <a:ext cx="2371011" cy="365522"/>
          </a:xfrm>
          <a:prstGeom prst="rect">
            <a:avLst/>
          </a:prstGeom>
          <a:noFill/>
        </p:spPr>
        <p:txBody>
          <a:bodyPr wrap="none" rtlCol="0" anchor="t"/>
          <a:lstStyle/>
          <a:p>
            <a:pPr marL="0" indent="0">
              <a:lnSpc>
                <a:spcPts val="2880"/>
              </a:lnSpc>
              <a:buNone/>
            </a:pP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易于集成部署</a:t>
            </a:r>
            <a:endParaRPr lang="en-US" sz="2300" dirty="0"/>
          </a:p>
        </p:txBody>
      </p:sp>
      <p:sp>
        <p:nvSpPr>
          <p:cNvPr id="10" name="Text 8"/>
          <p:cNvSpPr/>
          <p:nvPr/>
        </p:nvSpPr>
        <p:spPr>
          <a:xfrm>
            <a:off x="7601426" y="3269337"/>
            <a:ext cx="2371011" cy="2666048"/>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NCCL提供了简洁友好的API,可</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以轻松集成到主流深度学习框架中,如</a:t>
            </a:r>
            <a:r>
              <a:rPr lang="en-US" sz="1750" dirty="0">
                <a:solidFill>
                  <a:srgbClr val="3B3535"/>
                </a:solidFill>
                <a:ea typeface="宋体" panose="02010600030101010101" pitchFamily="2" charset="-122"/>
                <a:cs typeface="+mn-lt"/>
              </a:rPr>
              <a:t>TensorFlow、PyTorch等</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。这使得用户在构建分布式训练系统时更加便捷,无需过多关注底层通信的细节。</a:t>
            </a:r>
            <a:endParaRPr lang="en-US" sz="1750" dirty="0"/>
          </a:p>
        </p:txBody>
      </p:sp>
      <p:sp>
        <p:nvSpPr>
          <p:cNvPr id="11" name="Text 9"/>
          <p:cNvSpPr/>
          <p:nvPr/>
        </p:nvSpPr>
        <p:spPr>
          <a:xfrm>
            <a:off x="10522029" y="2681645"/>
            <a:ext cx="2371011" cy="731044"/>
          </a:xfrm>
          <a:prstGeom prst="rect">
            <a:avLst/>
          </a:prstGeom>
          <a:noFill/>
        </p:spPr>
        <p:txBody>
          <a:bodyPr wrap="square" rtlCol="0" anchor="t"/>
          <a:lstStyle/>
          <a:p>
            <a:pPr marL="0" indent="0">
              <a:lnSpc>
                <a:spcPts val="2880"/>
              </a:lnSpc>
              <a:buNone/>
            </a:pPr>
            <a:r>
              <a:rPr lang="en-US" sz="2300" b="1" dirty="0">
                <a:solidFill>
                  <a:srgbClr val="1F1E1E"/>
                </a:solidFill>
                <a:ea typeface="宋体" panose="02010600030101010101" pitchFamily="2" charset="-122"/>
                <a:cs typeface="+mn-lt"/>
              </a:rPr>
              <a:t>Ring-AllReduce</a:t>
            </a:r>
            <a:r>
              <a:rPr lang="en-US" sz="2300" b="1" dirty="0">
                <a:solidFill>
                  <a:srgbClr val="1F1E1E"/>
                </a:solidFill>
                <a:latin typeface="宋体" panose="02010600030101010101" pitchFamily="2" charset="-122"/>
                <a:ea typeface="宋体" panose="02010600030101010101" pitchFamily="2" charset="-122"/>
                <a:cs typeface="宋体" panose="02010600030101010101" pitchFamily="2" charset="-122"/>
              </a:rPr>
              <a:t>优化</a:t>
            </a:r>
            <a:endParaRPr lang="en-US" sz="2300" dirty="0"/>
          </a:p>
        </p:txBody>
      </p:sp>
      <p:sp>
        <p:nvSpPr>
          <p:cNvPr id="12" name="Text 10"/>
          <p:cNvSpPr/>
          <p:nvPr/>
        </p:nvSpPr>
        <p:spPr>
          <a:xfrm>
            <a:off x="10522029" y="3634859"/>
            <a:ext cx="2371011" cy="2666048"/>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NCCL实现了Ring-AllReduce技术,这种基于环形</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拓扑的聚合方式能够有效降低通信延迟,提高扩展性。这在分布式训练中发挥着关键作用,帮助进一步提升性能和效率。</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99" y="833795"/>
            <a:ext cx="9289852" cy="730806"/>
          </a:xfrm>
          <a:prstGeom prst="rect">
            <a:avLst/>
          </a:prstGeom>
          <a:noFill/>
        </p:spPr>
        <p:txBody>
          <a:bodyPr wrap="none" rtlCol="0" anchor="t"/>
          <a:lstStyle/>
          <a:p>
            <a:pPr marL="0" indent="0">
              <a:lnSpc>
                <a:spcPts val="5755"/>
              </a:lnSpc>
              <a:buNone/>
            </a:pPr>
            <a:r>
              <a:rPr lang="en-US" sz="4605" b="1" dirty="0">
                <a:solidFill>
                  <a:srgbClr val="1F1E1E"/>
                </a:solidFill>
                <a:ea typeface="宋体" panose="02010600030101010101" pitchFamily="2" charset="-122"/>
                <a:cs typeface="+mn-lt"/>
              </a:rPr>
              <a:t>NCCL</a:t>
            </a: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在多</a:t>
            </a:r>
            <a:r>
              <a:rPr lang="en-US" sz="4605" b="1" dirty="0">
                <a:solidFill>
                  <a:srgbClr val="1F1E1E"/>
                </a:solidFill>
                <a:ea typeface="宋体" panose="02010600030101010101" pitchFamily="2" charset="-122"/>
                <a:cs typeface="+mn-lt"/>
              </a:rPr>
              <a:t>GPU</a:t>
            </a:r>
            <a:r>
              <a:rPr lang="en-US" sz="4605" b="1" dirty="0">
                <a:solidFill>
                  <a:srgbClr val="1F1E1E"/>
                </a:solidFill>
                <a:latin typeface="宋体" panose="02010600030101010101" pitchFamily="2" charset="-122"/>
                <a:ea typeface="宋体" panose="02010600030101010101" pitchFamily="2" charset="-122"/>
                <a:cs typeface="宋体" panose="02010600030101010101" pitchFamily="2" charset="-122"/>
              </a:rPr>
              <a:t>和多节点环境的优化</a:t>
            </a:r>
            <a:endParaRPr lang="en-US" sz="4605" dirty="0"/>
          </a:p>
        </p:txBody>
      </p:sp>
      <p:pic>
        <p:nvPicPr>
          <p:cNvPr id="6" name="Image 1" descr="preencoded.png"/>
          <p:cNvPicPr>
            <a:picLocks noChangeAspect="1"/>
          </p:cNvPicPr>
          <p:nvPr/>
        </p:nvPicPr>
        <p:blipFill>
          <a:blip r:embed="rId2"/>
          <a:stretch>
            <a:fillRect/>
          </a:stretch>
        </p:blipFill>
        <p:spPr>
          <a:xfrm>
            <a:off x="833199" y="1897856"/>
            <a:ext cx="1110972" cy="1942862"/>
          </a:xfrm>
          <a:prstGeom prst="rect">
            <a:avLst/>
          </a:prstGeom>
        </p:spPr>
      </p:pic>
      <p:sp>
        <p:nvSpPr>
          <p:cNvPr id="7" name="Text 3"/>
          <p:cNvSpPr/>
          <p:nvPr>
            <p:custDataLst>
              <p:tags r:id="rId3"/>
            </p:custDataLst>
          </p:nvPr>
        </p:nvSpPr>
        <p:spPr>
          <a:xfrm>
            <a:off x="2277428" y="2120027"/>
            <a:ext cx="2923580" cy="365522"/>
          </a:xfrm>
          <a:prstGeom prst="rect">
            <a:avLst/>
          </a:prstGeom>
          <a:noFill/>
        </p:spPr>
        <p:txBody>
          <a:bodyPr wrap="none" rtlCol="0" anchor="t"/>
          <a:lstStyle/>
          <a:p>
            <a:pPr marL="0" indent="0" algn="l">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自动路径优化</a:t>
            </a:r>
            <a:endParaRPr lang="en-US" sz="2300" dirty="0"/>
          </a:p>
        </p:txBody>
      </p:sp>
      <p:sp>
        <p:nvSpPr>
          <p:cNvPr id="8" name="Text 4"/>
          <p:cNvSpPr/>
          <p:nvPr>
            <p:custDataLst>
              <p:tags r:id="rId4"/>
            </p:custDataLst>
          </p:nvPr>
        </p:nvSpPr>
        <p:spPr>
          <a:xfrm>
            <a:off x="2277428" y="2618780"/>
            <a:ext cx="7862173" cy="999768"/>
          </a:xfrm>
          <a:prstGeom prst="rect">
            <a:avLst/>
          </a:prstGeom>
          <a:noFill/>
        </p:spPr>
        <p:txBody>
          <a:bodyPr wrap="square" rtlCol="0" anchor="t"/>
          <a:lstStyle/>
          <a:p>
            <a:pPr marL="0" indent="0" algn="l">
              <a:lnSpc>
                <a:spcPts val="2625"/>
              </a:lnSpc>
              <a:buNone/>
            </a:pP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能够根据复杂的多</a:t>
            </a:r>
            <a:r>
              <a:rPr lang="en-US" sz="1750" dirty="0">
                <a:solidFill>
                  <a:srgbClr val="3B3535"/>
                </a:solidFill>
                <a:ea typeface="宋体" panose="02010600030101010101" pitchFamily="2" charset="-122"/>
                <a:cs typeface="+mn-lt"/>
              </a:rPr>
              <a:t>GPU</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和多节点环境,自动分析通信拓扑,并选择最优的传输路径。这可以最大限度地提高数据传输的效率,降低通信延迟,提升分布式训练的整体性能。</a:t>
            </a:r>
            <a:endParaRPr lang="en-US" sz="1750" dirty="0"/>
          </a:p>
        </p:txBody>
      </p:sp>
      <p:pic>
        <p:nvPicPr>
          <p:cNvPr id="9" name="Image 2" descr="preencoded.png"/>
          <p:cNvPicPr>
            <a:picLocks noChangeAspect="1"/>
          </p:cNvPicPr>
          <p:nvPr/>
        </p:nvPicPr>
        <p:blipFill>
          <a:blip r:embed="rId5"/>
          <a:stretch>
            <a:fillRect/>
          </a:stretch>
        </p:blipFill>
        <p:spPr>
          <a:xfrm>
            <a:off x="833199" y="3840718"/>
            <a:ext cx="1110972" cy="1777484"/>
          </a:xfrm>
          <a:prstGeom prst="rect">
            <a:avLst/>
          </a:prstGeom>
        </p:spPr>
      </p:pic>
      <p:sp>
        <p:nvSpPr>
          <p:cNvPr id="10" name="Text 5"/>
          <p:cNvSpPr/>
          <p:nvPr>
            <p:custDataLst>
              <p:tags r:id="rId6"/>
            </p:custDataLst>
          </p:nvPr>
        </p:nvSpPr>
        <p:spPr>
          <a:xfrm>
            <a:off x="2277428" y="4062889"/>
            <a:ext cx="2923580" cy="365522"/>
          </a:xfrm>
          <a:prstGeom prst="rect">
            <a:avLst/>
          </a:prstGeom>
          <a:noFill/>
        </p:spPr>
        <p:txBody>
          <a:bodyPr wrap="none" rtlCol="0" anchor="t"/>
          <a:lstStyle/>
          <a:p>
            <a:pPr marL="0" indent="0" algn="l">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负载均衡</a:t>
            </a:r>
            <a:endParaRPr lang="en-US" sz="2300" dirty="0"/>
          </a:p>
        </p:txBody>
      </p:sp>
      <p:sp>
        <p:nvSpPr>
          <p:cNvPr id="11" name="Text 6"/>
          <p:cNvSpPr/>
          <p:nvPr>
            <p:custDataLst>
              <p:tags r:id="rId7"/>
            </p:custDataLst>
          </p:nvPr>
        </p:nvSpPr>
        <p:spPr>
          <a:xfrm>
            <a:off x="2277428" y="4561642"/>
            <a:ext cx="7862173" cy="666512"/>
          </a:xfrm>
          <a:prstGeom prst="rect">
            <a:avLst/>
          </a:prstGeom>
          <a:noFill/>
        </p:spPr>
        <p:txBody>
          <a:bodyPr wrap="square" rtlCol="0" anchor="t"/>
          <a:lstStyle/>
          <a:p>
            <a:pPr marL="0" indent="0" algn="l">
              <a:lnSpc>
                <a:spcPts val="2625"/>
              </a:lnSpc>
              <a:buNone/>
            </a:pPr>
            <a:r>
              <a:rPr lang="en-US" sz="1750" dirty="0">
                <a:solidFill>
                  <a:srgbClr val="3B3535"/>
                </a:solidFill>
                <a:ea typeface="宋体" panose="02010600030101010101" pitchFamily="2" charset="-122"/>
                <a:cs typeface="+mn-lt"/>
              </a:rPr>
              <a:t>NCCL采用智能的负载均衡策略,将通信任务合理分配到不同的GPU和节点上。这可以避免资源瓶颈,确保各个设备都得到充分利用,进而提</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升整体训练效率。</a:t>
            </a:r>
            <a:endParaRPr lang="en-US" sz="1750" dirty="0"/>
          </a:p>
        </p:txBody>
      </p:sp>
      <p:pic>
        <p:nvPicPr>
          <p:cNvPr id="12" name="Image 3" descr="preencoded.png"/>
          <p:cNvPicPr>
            <a:picLocks noChangeAspect="1"/>
          </p:cNvPicPr>
          <p:nvPr/>
        </p:nvPicPr>
        <p:blipFill>
          <a:blip r:embed="rId8"/>
          <a:stretch>
            <a:fillRect/>
          </a:stretch>
        </p:blipFill>
        <p:spPr>
          <a:xfrm>
            <a:off x="833199" y="5618202"/>
            <a:ext cx="1110972" cy="1777484"/>
          </a:xfrm>
          <a:prstGeom prst="rect">
            <a:avLst/>
          </a:prstGeom>
        </p:spPr>
      </p:pic>
      <p:sp>
        <p:nvSpPr>
          <p:cNvPr id="13" name="Text 7"/>
          <p:cNvSpPr/>
          <p:nvPr>
            <p:custDataLst>
              <p:tags r:id="rId9"/>
            </p:custDataLst>
          </p:nvPr>
        </p:nvSpPr>
        <p:spPr>
          <a:xfrm>
            <a:off x="2277428" y="5840373"/>
            <a:ext cx="2923580" cy="365522"/>
          </a:xfrm>
          <a:prstGeom prst="rect">
            <a:avLst/>
          </a:prstGeom>
          <a:noFill/>
        </p:spPr>
        <p:txBody>
          <a:bodyPr wrap="none" rtlCol="0" anchor="t"/>
          <a:lstStyle/>
          <a:p>
            <a:pPr marL="0" indent="0" algn="l">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跨网络优化</a:t>
            </a:r>
            <a:endParaRPr lang="en-US" sz="2300" dirty="0"/>
          </a:p>
        </p:txBody>
      </p:sp>
      <p:sp>
        <p:nvSpPr>
          <p:cNvPr id="14" name="Text 8"/>
          <p:cNvSpPr/>
          <p:nvPr>
            <p:custDataLst>
              <p:tags r:id="rId10"/>
            </p:custDataLst>
          </p:nvPr>
        </p:nvSpPr>
        <p:spPr>
          <a:xfrm>
            <a:off x="2277428" y="6339126"/>
            <a:ext cx="7862173" cy="666512"/>
          </a:xfrm>
          <a:prstGeom prst="rect">
            <a:avLst/>
          </a:prstGeom>
          <a:noFill/>
        </p:spPr>
        <p:txBody>
          <a:bodyPr wrap="square" rtlCol="0" anchor="t"/>
          <a:lstStyle/>
          <a:p>
            <a:pPr marL="0" indent="0" algn="l">
              <a:lnSpc>
                <a:spcPts val="2625"/>
              </a:lnSpc>
              <a:buNone/>
            </a:pPr>
            <a:r>
              <a:rPr lang="en-US" sz="1750" dirty="0">
                <a:solidFill>
                  <a:srgbClr val="3B3535"/>
                </a:solidFill>
                <a:ea typeface="宋体" panose="02010600030101010101" pitchFamily="2" charset="-122"/>
                <a:cs typeface="+mn-lt"/>
              </a:rPr>
              <a:t>NCCL</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针对跨节点、跨网络的通信场景进行了特殊优化。它能够根据网络拓扑和带宽特性,采用最佳的</a:t>
            </a:r>
            <a:r>
              <a:rPr lang="en-US" sz="1750" dirty="0">
                <a:solidFill>
                  <a:srgbClr val="3B3535"/>
                </a:solidFill>
                <a:ea typeface="宋体" panose="02010600030101010101" pitchFamily="2" charset="-122"/>
                <a:cs typeface="+mn-lt"/>
              </a:rPr>
              <a:t>通信</a:t>
            </a:r>
            <a:r>
              <a:rPr lang="en-US" sz="1750" dirty="0">
                <a:solidFill>
                  <a:srgbClr val="3B3535"/>
                </a:solidFill>
                <a:latin typeface="宋体" panose="02010600030101010101" pitchFamily="2" charset="-122"/>
                <a:ea typeface="宋体" panose="02010600030101010101" pitchFamily="2" charset="-122"/>
                <a:cs typeface="宋体" panose="02010600030101010101" pitchFamily="2" charset="-122"/>
              </a:rPr>
              <a:t>协议和路径,有效减少跨节点通信的延迟和开销。</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31267"/>
          </a:xfrm>
          <a:prstGeom prst="rect">
            <a:avLst/>
          </a:prstGeom>
          <a:solidFill>
            <a:srgbClr val="FFFAFA"/>
          </a:solidFill>
        </p:spPr>
      </p:sp>
      <p:sp>
        <p:nvSpPr>
          <p:cNvPr id="4" name="Text 2"/>
          <p:cNvSpPr/>
          <p:nvPr/>
        </p:nvSpPr>
        <p:spPr>
          <a:xfrm>
            <a:off x="3075384" y="466368"/>
            <a:ext cx="6118741" cy="557808"/>
          </a:xfrm>
          <a:prstGeom prst="rect">
            <a:avLst/>
          </a:prstGeom>
          <a:noFill/>
        </p:spPr>
        <p:txBody>
          <a:bodyPr wrap="none" rtlCol="0" anchor="t"/>
          <a:lstStyle/>
          <a:p>
            <a:pPr marL="0" indent="0">
              <a:lnSpc>
                <a:spcPts val="4395"/>
              </a:lnSpc>
              <a:buNone/>
            </a:pPr>
            <a:r>
              <a:rPr lang="en-US" sz="3600" dirty="0">
                <a:solidFill>
                  <a:srgbClr val="3B3535"/>
                </a:solidFill>
                <a:ea typeface="宋体" panose="02010600030101010101" pitchFamily="2" charset="-122"/>
                <a:cs typeface="+mn-lt"/>
              </a:rPr>
              <a:t>NCCL</a:t>
            </a:r>
            <a:r>
              <a:rPr lang="en-US" sz="3515" b="1" dirty="0">
                <a:solidFill>
                  <a:srgbClr val="1F1E1E"/>
                </a:solidFill>
                <a:latin typeface="宋体" panose="02010600030101010101" pitchFamily="2" charset="-122"/>
                <a:ea typeface="宋体" panose="02010600030101010101" pitchFamily="2" charset="-122"/>
                <a:cs typeface="宋体" panose="02010600030101010101" pitchFamily="2" charset="-122"/>
              </a:rPr>
              <a:t>在实际应用中的性能表现</a:t>
            </a:r>
            <a:endParaRPr lang="en-US" sz="3515" dirty="0"/>
          </a:p>
        </p:txBody>
      </p:sp>
      <p:sp>
        <p:nvSpPr>
          <p:cNvPr id="5" name="Text 3"/>
          <p:cNvSpPr/>
          <p:nvPr/>
        </p:nvSpPr>
        <p:spPr>
          <a:xfrm>
            <a:off x="3075384" y="1363266"/>
            <a:ext cx="8479631" cy="762953"/>
          </a:xfrm>
          <a:prstGeom prst="rect">
            <a:avLst/>
          </a:prstGeom>
          <a:noFill/>
        </p:spPr>
        <p:txBody>
          <a:bodyPr wrap="square" rtlCol="0" anchor="t"/>
          <a:lstStyle/>
          <a:p>
            <a:pPr marL="0" indent="0">
              <a:lnSpc>
                <a:spcPts val="2005"/>
              </a:lnSpc>
              <a:buNone/>
            </a:pPr>
            <a:r>
              <a:rPr lang="en-US" sz="1335" dirty="0">
                <a:solidFill>
                  <a:srgbClr val="3B3535"/>
                </a:solidFill>
                <a:ea typeface="宋体" panose="02010600030101010101" pitchFamily="2" charset="-122"/>
                <a:cs typeface="+mn-lt"/>
              </a:rPr>
              <a:t>NCCL</a:t>
            </a:r>
            <a:r>
              <a:rPr lang="en-US" sz="1335" dirty="0">
                <a:solidFill>
                  <a:srgbClr val="3B3535"/>
                </a:solidFill>
                <a:latin typeface="宋体" panose="02010600030101010101" pitchFamily="2" charset="-122"/>
                <a:ea typeface="宋体" panose="02010600030101010101" pitchFamily="2" charset="-122"/>
                <a:cs typeface="宋体" panose="02010600030101010101" pitchFamily="2" charset="-122"/>
              </a:rPr>
              <a:t>在实际的深度学习训练任务中展现出了卓越的性能表现。通过充分发挥</a:t>
            </a:r>
            <a:r>
              <a:rPr lang="en-US" sz="1335" dirty="0">
                <a:solidFill>
                  <a:srgbClr val="3B3535"/>
                </a:solidFill>
                <a:ea typeface="宋体" panose="02010600030101010101" pitchFamily="2" charset="-122"/>
                <a:cs typeface="+mn-lt"/>
              </a:rPr>
              <a:t>GPU的高带宽优势,NCCL大幅提升了组通信操作的效率,显著缩短了训练时间。相比于传统的CPU通信方式,NCCL可以将训练速度提高2-3倍甚至更多。</a:t>
            </a:r>
            <a:endParaRPr lang="en-US" sz="1335" dirty="0">
              <a:cs typeface="+mn-lt"/>
            </a:endParaRPr>
          </a:p>
        </p:txBody>
      </p:sp>
      <p:pic>
        <p:nvPicPr>
          <p:cNvPr id="6" name="Image 0" descr="preencoded.png"/>
          <p:cNvPicPr>
            <a:picLocks noChangeAspect="1"/>
          </p:cNvPicPr>
          <p:nvPr/>
        </p:nvPicPr>
        <p:blipFill>
          <a:blip r:embed="rId1"/>
          <a:srcRect l="1835" b="655"/>
          <a:stretch>
            <a:fillRect/>
          </a:stretch>
        </p:blipFill>
        <p:spPr>
          <a:xfrm>
            <a:off x="3230880" y="2317115"/>
            <a:ext cx="8324215" cy="4717415"/>
          </a:xfrm>
          <a:prstGeom prst="rect">
            <a:avLst/>
          </a:prstGeom>
        </p:spPr>
      </p:pic>
      <p:sp>
        <p:nvSpPr>
          <p:cNvPr id="7" name="Text 4"/>
          <p:cNvSpPr/>
          <p:nvPr/>
        </p:nvSpPr>
        <p:spPr>
          <a:xfrm>
            <a:off x="3075384" y="7256264"/>
            <a:ext cx="8479631" cy="508635"/>
          </a:xfrm>
          <a:prstGeom prst="rect">
            <a:avLst/>
          </a:prstGeom>
          <a:noFill/>
        </p:spPr>
        <p:txBody>
          <a:bodyPr wrap="square" rtlCol="0" anchor="t"/>
          <a:lstStyle/>
          <a:p>
            <a:pPr marL="0" indent="0">
              <a:lnSpc>
                <a:spcPts val="2005"/>
              </a:lnSpc>
              <a:buNone/>
            </a:pPr>
            <a:r>
              <a:rPr lang="en-US" sz="1335" dirty="0">
                <a:solidFill>
                  <a:srgbClr val="3B3535"/>
                </a:solidFill>
                <a:latin typeface="宋体" panose="02010600030101010101" pitchFamily="2" charset="-122"/>
                <a:ea typeface="宋体" panose="02010600030101010101" pitchFamily="2" charset="-122"/>
                <a:cs typeface="宋体" panose="02010600030101010101" pitchFamily="2" charset="-122"/>
              </a:rPr>
              <a:t>这</a:t>
            </a:r>
            <a:r>
              <a:rPr lang="en-US" sz="1335" dirty="0">
                <a:solidFill>
                  <a:srgbClr val="3B3535"/>
                </a:solidFill>
                <a:ea typeface="宋体" panose="02010600030101010101" pitchFamily="2" charset="-122"/>
                <a:cs typeface="+mn-lt"/>
              </a:rPr>
              <a:t>些数据表明,NCCL不仅能够大幅缩短训练时间,而且在不同类型的深度学习模型上都能取得显著的性能提升。得益于其高效的通信机制和对GPU的深度优化,NCCL已经成为实现高性能分布式训练的关键支撑技术。</a:t>
            </a:r>
            <a:endParaRPr lang="en-US" sz="1335" dirty="0">
              <a:cs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426131"/>
            <a:ext cx="7477601" cy="1461611"/>
          </a:xfrm>
          <a:prstGeom prst="rect">
            <a:avLst/>
          </a:prstGeom>
          <a:noFill/>
        </p:spPr>
        <p:txBody>
          <a:bodyPr wrap="square" rtlCol="0" anchor="t"/>
          <a:lstStyle/>
          <a:p>
            <a:pPr marL="0" indent="0">
              <a:lnSpc>
                <a:spcPts val="5755"/>
              </a:lnSpc>
              <a:buNone/>
            </a:pPr>
            <a:r>
              <a:rPr lang="en-US" sz="4605" b="1" dirty="0">
                <a:solidFill>
                  <a:srgbClr val="1F1E1E"/>
                </a:solidFill>
                <a:ea typeface="宋体" panose="02010600030101010101" pitchFamily="2" charset="-122"/>
                <a:cs typeface="+mn-lt"/>
              </a:rPr>
              <a:t>NCCL在分布式深度学习训练中的作用</a:t>
            </a:r>
            <a:endParaRPr lang="en-US" sz="4605" dirty="0">
              <a:cs typeface="+mn-lt"/>
            </a:endParaRPr>
          </a:p>
        </p:txBody>
      </p:sp>
      <p:sp>
        <p:nvSpPr>
          <p:cNvPr id="6" name="Text 3"/>
          <p:cNvSpPr/>
          <p:nvPr/>
        </p:nvSpPr>
        <p:spPr>
          <a:xfrm>
            <a:off x="6319599" y="3220998"/>
            <a:ext cx="7477601" cy="1666280"/>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NCCL已成为分布式深度学习训练中的关键支撑技术。凭借其出色的组通信性能和针对GPU的深度优化,NCCL大幅提升了训练过程中的通信效率,从而显著加速了整体训练速度。</a:t>
            </a:r>
            <a:r>
              <a:rPr lang="en-US" sz="1750" b="1" dirty="0">
                <a:solidFill>
                  <a:srgbClr val="3B3535"/>
                </a:solidFill>
                <a:ea typeface="宋体" panose="02010600030101010101" pitchFamily="2" charset="-122"/>
                <a:cs typeface="+mn-lt"/>
              </a:rPr>
              <a:t>通过支持高效的All-Reduce、Broadcast、Reduce等操作,NCCL能够充分利用多GPU和多节点环境下的并行计算能力,极大地改善了深度学习模型的训练效果。</a:t>
            </a:r>
            <a:endParaRPr lang="en-US" sz="1750" dirty="0">
              <a:cs typeface="+mn-lt"/>
            </a:endParaRPr>
          </a:p>
        </p:txBody>
      </p:sp>
      <p:sp>
        <p:nvSpPr>
          <p:cNvPr id="7" name="Text 4"/>
          <p:cNvSpPr/>
          <p:nvPr/>
        </p:nvSpPr>
        <p:spPr>
          <a:xfrm>
            <a:off x="6319599" y="5137190"/>
            <a:ext cx="7477601" cy="1666280"/>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此外,NCCL的自动优化路径和负载均衡功能,确保了分布式系统中各节点的通信资源得到充分利用,避免了潜在的性能瓶颈。特别是NCCL采用的创新性Ring-AllReduce技术,进一步提升了扩展性和通信性能,使得大规模分布式训练成为可能。总的来说,NCCL已经成为深度学习从业者和研究人员不可或缺的工具,为高性能分布式训练带来了巨大助力。</a:t>
            </a:r>
            <a:endParaRPr lang="en-US" sz="1750" dirty="0">
              <a:cs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sp>
        <p:nvSpPr>
          <p:cNvPr id="4" name="Text 2"/>
          <p:cNvSpPr/>
          <p:nvPr/>
        </p:nvSpPr>
        <p:spPr>
          <a:xfrm>
            <a:off x="1760220" y="1334453"/>
            <a:ext cx="9771578" cy="730806"/>
          </a:xfrm>
          <a:prstGeom prst="rect">
            <a:avLst/>
          </a:prstGeom>
          <a:noFill/>
        </p:spPr>
        <p:txBody>
          <a:bodyPr wrap="none" rtlCol="0" anchor="t"/>
          <a:lstStyle/>
          <a:p>
            <a:pPr marL="0" indent="0">
              <a:lnSpc>
                <a:spcPts val="5755"/>
              </a:lnSpc>
              <a:buNone/>
            </a:pPr>
            <a:r>
              <a:rPr lang="en-US" sz="4605" b="1" dirty="0">
                <a:solidFill>
                  <a:srgbClr val="1F1E1E"/>
                </a:solidFill>
                <a:ea typeface="宋体" panose="02010600030101010101" pitchFamily="2" charset="-122"/>
                <a:cs typeface="+mn-lt"/>
              </a:rPr>
              <a:t>NCCL为研究人员和工程师提供的支持</a:t>
            </a:r>
            <a:endParaRPr lang="en-US" sz="4605" dirty="0">
              <a:cs typeface="+mn-lt"/>
            </a:endParaRPr>
          </a:p>
        </p:txBody>
      </p:sp>
      <p:sp>
        <p:nvSpPr>
          <p:cNvPr id="5" name="Shape 3"/>
          <p:cNvSpPr/>
          <p:nvPr>
            <p:custDataLst>
              <p:tags r:id="rId1"/>
            </p:custDataLst>
          </p:nvPr>
        </p:nvSpPr>
        <p:spPr>
          <a:xfrm>
            <a:off x="1760220" y="2759512"/>
            <a:ext cx="388739" cy="388739"/>
          </a:xfrm>
          <a:prstGeom prst="roundRect">
            <a:avLst>
              <a:gd name="adj" fmla="val 25722"/>
            </a:avLst>
          </a:prstGeom>
          <a:solidFill>
            <a:srgbClr val="D5DCF6"/>
          </a:solidFill>
          <a:ln w="7620">
            <a:solidFill>
              <a:srgbClr val="BBC2DC"/>
            </a:solidFill>
            <a:prstDash val="solid"/>
          </a:ln>
        </p:spPr>
      </p:sp>
      <p:sp>
        <p:nvSpPr>
          <p:cNvPr id="6" name="Text 4"/>
          <p:cNvSpPr/>
          <p:nvPr>
            <p:custDataLst>
              <p:tags r:id="rId2"/>
            </p:custDataLst>
          </p:nvPr>
        </p:nvSpPr>
        <p:spPr>
          <a:xfrm>
            <a:off x="2371130" y="2759512"/>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加速分布式训练</a:t>
            </a:r>
            <a:endParaRPr lang="en-US" sz="2300" dirty="0"/>
          </a:p>
        </p:txBody>
      </p:sp>
      <p:sp>
        <p:nvSpPr>
          <p:cNvPr id="7" name="Text 5"/>
          <p:cNvSpPr/>
          <p:nvPr>
            <p:custDataLst>
              <p:tags r:id="rId3"/>
            </p:custDataLst>
          </p:nvPr>
        </p:nvSpPr>
        <p:spPr>
          <a:xfrm>
            <a:off x="2371130" y="3258264"/>
            <a:ext cx="4832985" cy="1333024"/>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NCCL通过其高效的GPU通信机制和优化的路径策略,大幅提升了分布式深度学习训练的性能。研究人员和工程师可以利用NCCL实现更快的模型收敛和更好的最终效果。</a:t>
            </a:r>
            <a:endParaRPr lang="en-US" sz="1750" dirty="0">
              <a:cs typeface="+mn-lt"/>
            </a:endParaRPr>
          </a:p>
        </p:txBody>
      </p:sp>
      <p:sp>
        <p:nvSpPr>
          <p:cNvPr id="8" name="Shape 6"/>
          <p:cNvSpPr/>
          <p:nvPr>
            <p:custDataLst>
              <p:tags r:id="rId4"/>
            </p:custDataLst>
          </p:nvPr>
        </p:nvSpPr>
        <p:spPr>
          <a:xfrm>
            <a:off x="7426285" y="2759512"/>
            <a:ext cx="388739" cy="388739"/>
          </a:xfrm>
          <a:prstGeom prst="roundRect">
            <a:avLst>
              <a:gd name="adj" fmla="val 25722"/>
            </a:avLst>
          </a:prstGeom>
          <a:solidFill>
            <a:srgbClr val="D5DCF6"/>
          </a:solidFill>
          <a:ln w="7620">
            <a:solidFill>
              <a:srgbClr val="BBC2DC"/>
            </a:solidFill>
            <a:prstDash val="solid"/>
          </a:ln>
        </p:spPr>
      </p:sp>
      <p:sp>
        <p:nvSpPr>
          <p:cNvPr id="9" name="Text 7"/>
          <p:cNvSpPr/>
          <p:nvPr>
            <p:custDataLst>
              <p:tags r:id="rId5"/>
            </p:custDataLst>
          </p:nvPr>
        </p:nvSpPr>
        <p:spPr>
          <a:xfrm>
            <a:off x="8037195" y="2759512"/>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简化系统集成</a:t>
            </a:r>
            <a:endParaRPr lang="en-US" sz="2300" dirty="0"/>
          </a:p>
        </p:txBody>
      </p:sp>
      <p:sp>
        <p:nvSpPr>
          <p:cNvPr id="10" name="Text 8"/>
          <p:cNvSpPr/>
          <p:nvPr>
            <p:custDataLst>
              <p:tags r:id="rId6"/>
            </p:custDataLst>
          </p:nvPr>
        </p:nvSpPr>
        <p:spPr>
          <a:xfrm>
            <a:off x="8037195" y="3258264"/>
            <a:ext cx="4832985" cy="999768"/>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NCCL提供了友好的API和无缝的框架集成,使得开发人员能够轻松将其纳入自己的分布式训练系统。这大大降低了系统复杂度,加快了上线部署。</a:t>
            </a:r>
            <a:endParaRPr lang="en-US" sz="1750" dirty="0">
              <a:cs typeface="+mn-lt"/>
            </a:endParaRPr>
          </a:p>
        </p:txBody>
      </p:sp>
      <p:sp>
        <p:nvSpPr>
          <p:cNvPr id="11" name="Shape 9"/>
          <p:cNvSpPr/>
          <p:nvPr>
            <p:custDataLst>
              <p:tags r:id="rId7"/>
            </p:custDataLst>
          </p:nvPr>
        </p:nvSpPr>
        <p:spPr>
          <a:xfrm>
            <a:off x="1760220" y="5063371"/>
            <a:ext cx="388739" cy="388739"/>
          </a:xfrm>
          <a:prstGeom prst="roundRect">
            <a:avLst>
              <a:gd name="adj" fmla="val 25722"/>
            </a:avLst>
          </a:prstGeom>
          <a:solidFill>
            <a:srgbClr val="D5DCF6"/>
          </a:solidFill>
          <a:ln w="7620">
            <a:solidFill>
              <a:srgbClr val="BBC2DC"/>
            </a:solidFill>
            <a:prstDash val="solid"/>
          </a:ln>
        </p:spPr>
      </p:sp>
      <p:sp>
        <p:nvSpPr>
          <p:cNvPr id="12" name="Text 10"/>
          <p:cNvSpPr/>
          <p:nvPr>
            <p:custDataLst>
              <p:tags r:id="rId8"/>
            </p:custDataLst>
          </p:nvPr>
        </p:nvSpPr>
        <p:spPr>
          <a:xfrm>
            <a:off x="2371130" y="5063371"/>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支持大规模训练</a:t>
            </a:r>
            <a:endParaRPr lang="en-US" sz="2300" dirty="0"/>
          </a:p>
        </p:txBody>
      </p:sp>
      <p:sp>
        <p:nvSpPr>
          <p:cNvPr id="13" name="Text 11"/>
          <p:cNvSpPr/>
          <p:nvPr>
            <p:custDataLst>
              <p:tags r:id="rId9"/>
            </p:custDataLst>
          </p:nvPr>
        </p:nvSpPr>
        <p:spPr>
          <a:xfrm>
            <a:off x="2371130" y="5562124"/>
            <a:ext cx="4832985" cy="1333024"/>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NCCL的Ring-AllReduce技术和多节点优化手段,支持高度可扩展的分布式训练。研究人员可以利用NCCL在大规模GPU集群上进行高性能的模型训练和实验。</a:t>
            </a:r>
            <a:endParaRPr lang="en-US" sz="1750" dirty="0">
              <a:cs typeface="+mn-lt"/>
            </a:endParaRPr>
          </a:p>
        </p:txBody>
      </p:sp>
      <p:sp>
        <p:nvSpPr>
          <p:cNvPr id="14" name="Shape 12"/>
          <p:cNvSpPr/>
          <p:nvPr>
            <p:custDataLst>
              <p:tags r:id="rId10"/>
            </p:custDataLst>
          </p:nvPr>
        </p:nvSpPr>
        <p:spPr>
          <a:xfrm>
            <a:off x="7426285" y="5063371"/>
            <a:ext cx="388739" cy="388739"/>
          </a:xfrm>
          <a:prstGeom prst="roundRect">
            <a:avLst>
              <a:gd name="adj" fmla="val 25722"/>
            </a:avLst>
          </a:prstGeom>
          <a:solidFill>
            <a:srgbClr val="D5DCF6"/>
          </a:solidFill>
          <a:ln w="7620">
            <a:solidFill>
              <a:srgbClr val="BBC2DC"/>
            </a:solidFill>
            <a:prstDash val="solid"/>
          </a:ln>
        </p:spPr>
      </p:sp>
      <p:sp>
        <p:nvSpPr>
          <p:cNvPr id="15" name="Text 13"/>
          <p:cNvSpPr/>
          <p:nvPr>
            <p:custDataLst>
              <p:tags r:id="rId11"/>
            </p:custDataLst>
          </p:nvPr>
        </p:nvSpPr>
        <p:spPr>
          <a:xfrm>
            <a:off x="8037195" y="5063371"/>
            <a:ext cx="2923580" cy="365522"/>
          </a:xfrm>
          <a:prstGeom prst="rect">
            <a:avLst/>
          </a:prstGeom>
          <a:noFill/>
        </p:spPr>
        <p:txBody>
          <a:bodyPr wrap="none" rtlCol="0" anchor="t"/>
          <a:lstStyle/>
          <a:p>
            <a:pPr marL="0" indent="0">
              <a:lnSpc>
                <a:spcPts val="2880"/>
              </a:lnSpc>
              <a:buNone/>
            </a:pPr>
            <a:r>
              <a:rPr lang="en-US" sz="2300" b="1" dirty="0">
                <a:solidFill>
                  <a:srgbClr val="3B3535"/>
                </a:solidFill>
                <a:latin typeface="宋体" panose="02010600030101010101" pitchFamily="2" charset="-122"/>
                <a:ea typeface="宋体" panose="02010600030101010101" pitchFamily="2" charset="-122"/>
                <a:cs typeface="宋体" panose="02010600030101010101" pitchFamily="2" charset="-122"/>
              </a:rPr>
              <a:t>提升实验效率</a:t>
            </a:r>
            <a:endParaRPr lang="en-US" sz="2300" dirty="0"/>
          </a:p>
        </p:txBody>
      </p:sp>
      <p:sp>
        <p:nvSpPr>
          <p:cNvPr id="16" name="Text 14"/>
          <p:cNvSpPr/>
          <p:nvPr>
            <p:custDataLst>
              <p:tags r:id="rId12"/>
            </p:custDataLst>
          </p:nvPr>
        </p:nvSpPr>
        <p:spPr>
          <a:xfrm>
            <a:off x="8037195" y="5562124"/>
            <a:ext cx="4832985" cy="999768"/>
          </a:xfrm>
          <a:prstGeom prst="rect">
            <a:avLst/>
          </a:prstGeom>
          <a:noFill/>
        </p:spPr>
        <p:txBody>
          <a:bodyPr wrap="square" rtlCol="0" anchor="t"/>
          <a:lstStyle/>
          <a:p>
            <a:pPr marL="0" indent="0">
              <a:lnSpc>
                <a:spcPts val="2625"/>
              </a:lnSpc>
              <a:buNone/>
            </a:pPr>
            <a:r>
              <a:rPr lang="en-US" sz="1750" dirty="0">
                <a:solidFill>
                  <a:srgbClr val="3B3535"/>
                </a:solidFill>
                <a:ea typeface="宋体" panose="02010600030101010101" pitchFamily="2" charset="-122"/>
                <a:cs typeface="+mn-lt"/>
              </a:rPr>
              <a:t>NCCL的快速通信能力帮助研究人员快速迭代实验,探索更多模型架构和超参数。这大幅度提高了深度学习研究的生产力和效率。</a:t>
            </a:r>
            <a:endParaRPr lang="en-US" sz="1750" dirty="0">
              <a:cs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4722495" y="1257935"/>
            <a:ext cx="4131945" cy="694690"/>
          </a:xfrm>
          <a:prstGeom prst="rect">
            <a:avLst/>
          </a:prstGeom>
          <a:noFill/>
        </p:spPr>
        <p:txBody>
          <a:bodyPr wrap="none" rtlCol="0" anchor="t"/>
          <a:lstStyle/>
          <a:p>
            <a:pPr marL="0" indent="0">
              <a:lnSpc>
                <a:spcPts val="5470"/>
              </a:lnSpc>
              <a:buNone/>
            </a:pPr>
            <a:r>
              <a:rPr lang="zh-CN" altLang="en-US" sz="6600" dirty="0">
                <a:latin typeface="华文中宋" panose="02010600040101010101" charset="-122"/>
                <a:ea typeface="华文中宋" panose="02010600040101010101" charset="-122"/>
                <a:cs typeface="华文中宋" panose="02010600040101010101" charset="-122"/>
              </a:rPr>
              <a:t>四</a:t>
            </a:r>
            <a:r>
              <a:rPr lang="en-US" altLang="zh-CN" sz="6600" dirty="0">
                <a:latin typeface="华文中宋" panose="02010600040101010101" charset="-122"/>
                <a:ea typeface="华文中宋" panose="02010600040101010101" charset="-122"/>
                <a:cs typeface="华文中宋" panose="02010600040101010101" charset="-122"/>
              </a:rPr>
              <a:t>.</a:t>
            </a:r>
            <a:r>
              <a:rPr lang="zh-CN" altLang="en-US" sz="6600" dirty="0">
                <a:latin typeface="华文中宋" panose="02010600040101010101" charset="-122"/>
                <a:ea typeface="华文中宋" panose="02010600040101010101" charset="-122"/>
                <a:cs typeface="华文中宋" panose="02010600040101010101" charset="-122"/>
              </a:rPr>
              <a:t>总结展望</a:t>
            </a:r>
            <a:endParaRPr lang="zh-CN" altLang="en-US" sz="6600" dirty="0">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2244090" y="2421890"/>
            <a:ext cx="10721975" cy="5584825"/>
          </a:xfrm>
          <a:prstGeom prst="rect">
            <a:avLst/>
          </a:prstGeom>
          <a:noFill/>
        </p:spPr>
        <p:txBody>
          <a:bodyPr wrap="square" rtlCol="0">
            <a:spAutoFit/>
          </a:bodyPr>
          <a:p>
            <a:pPr indent="457200" fontAlgn="auto">
              <a:lnSpc>
                <a:spcPct val="150000"/>
              </a:lnSpc>
            </a:pPr>
            <a:endParaRPr lang="zh-CN" altLang="en-US"/>
          </a:p>
          <a:p>
            <a:pPr indent="457200" fontAlgn="auto">
              <a:lnSpc>
                <a:spcPct val="150000"/>
              </a:lnSpc>
            </a:pPr>
            <a:r>
              <a:rPr lang="zh-CN" altLang="en-US" sz="2000">
                <a:effectLst/>
                <a:ea typeface="+mn-lt"/>
                <a:cs typeface="+mn-lt"/>
              </a:rPr>
              <a:t>OT分布式训练中的组通信在深度学习领域发挥着重要作用，通过高效的数据交换和同步，加速了模型训练的过程。《Bringing HPC Techniques to Deep Learning》提出了一系列优化方法，尤其是Ring-AllReduce技术，显著降低了通信开销，提高了训练效率。而英伟达的NCCL工具则为GPU优化的组通信提供了强大支持，通过高带宽和低延迟的特性，进一步提升了分布式训练的性能。</a:t>
            </a:r>
            <a:endParaRPr lang="zh-CN" altLang="en-US" sz="2000">
              <a:effectLst/>
              <a:ea typeface="+mn-lt"/>
              <a:cs typeface="+mn-lt"/>
            </a:endParaRPr>
          </a:p>
          <a:p>
            <a:pPr indent="457200" fontAlgn="auto">
              <a:lnSpc>
                <a:spcPct val="150000"/>
              </a:lnSpc>
            </a:pPr>
            <a:endParaRPr lang="zh-CN" altLang="en-US" sz="2000">
              <a:effectLst/>
              <a:ea typeface="+mn-lt"/>
              <a:cs typeface="+mn-lt"/>
            </a:endParaRPr>
          </a:p>
          <a:p>
            <a:pPr indent="457200" fontAlgn="auto">
              <a:lnSpc>
                <a:spcPct val="150000"/>
              </a:lnSpc>
            </a:pPr>
            <a:r>
              <a:rPr lang="zh-CN" altLang="en-US" sz="2000">
                <a:effectLst/>
                <a:ea typeface="+mn-lt"/>
                <a:cs typeface="+mn-lt"/>
              </a:rPr>
              <a:t>未来，随着深度学习模型和训练数据的规模不断增大，对组通信效率的要求也将进一步提高。因此，我们可以期待更多创新性的组通信技术和工具的出现，以满足不断增长的深度学习训练需求。同时，结合新的硬件和网络技术，如量子计算、光通信等，将为分布式深度学习的发展带来更大的推动力，组通信在OT分布式训练中的持续优化和创新将推动深度学习领域迈向更高的性能和效率。</a:t>
            </a:r>
            <a:endParaRPr lang="zh-CN" altLang="en-US" sz="2000">
              <a:effectLst/>
              <a:ea typeface="+mn-lt"/>
              <a:cs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5" name="文本框 4"/>
          <p:cNvSpPr txBox="1"/>
          <p:nvPr/>
        </p:nvSpPr>
        <p:spPr>
          <a:xfrm>
            <a:off x="1360805" y="899160"/>
            <a:ext cx="12557760" cy="6009640"/>
          </a:xfrm>
          <a:prstGeom prst="rect">
            <a:avLst/>
          </a:prstGeom>
          <a:noFill/>
        </p:spPr>
        <p:txBody>
          <a:bodyPr wrap="square" rtlCol="0">
            <a:noAutofit/>
          </a:bodyPr>
          <a:p>
            <a:endParaRPr lang="zh-CN" altLang="en-US"/>
          </a:p>
          <a:p>
            <a:r>
              <a:rPr lang="zh-CN" altLang="en-US" sz="2800" b="1">
                <a:latin typeface="华文楷体" panose="02010600040101010101" charset="-122"/>
                <a:ea typeface="华文楷体" panose="02010600040101010101" charset="-122"/>
                <a:cs typeface="+mn-lt"/>
              </a:rPr>
              <a:t>经过对本次研讨的</a:t>
            </a:r>
            <a:r>
              <a:rPr lang="zh-CN" altLang="en-US" sz="2800" b="1">
                <a:latin typeface="华文楷体" panose="02010600040101010101" charset="-122"/>
                <a:ea typeface="华文楷体" panose="02010600040101010101" charset="-122"/>
                <a:cs typeface="+mn-lt"/>
              </a:rPr>
              <a:t>总结，我们未来可以从一下这些方面进一步发展：</a:t>
            </a:r>
            <a:endParaRPr lang="zh-CN" altLang="en-US" sz="2800" b="1">
              <a:latin typeface="华文楷体" panose="02010600040101010101" charset="-122"/>
              <a:ea typeface="华文楷体" panose="02010600040101010101" charset="-122"/>
              <a:cs typeface="+mn-lt"/>
            </a:endParaRPr>
          </a:p>
          <a:p>
            <a:endParaRPr lang="zh-CN" altLang="en-US" sz="2800">
              <a:ea typeface="+mn-lt"/>
              <a:cs typeface="+mn-lt"/>
            </a:endParaRPr>
          </a:p>
          <a:p>
            <a:r>
              <a:rPr lang="en-US" altLang="zh-CN" sz="2800">
                <a:ln/>
                <a:solidFill>
                  <a:schemeClr val="accent1"/>
                </a:solidFill>
                <a:effectLst>
                  <a:outerShdw blurRad="38100" dist="25400" dir="5400000" algn="ctr" rotWithShape="0">
                    <a:srgbClr val="6E747A">
                      <a:alpha val="43000"/>
                    </a:srgbClr>
                  </a:outerShdw>
                </a:effectLst>
                <a:ea typeface="+mn-lt"/>
                <a:cs typeface="+mn-lt"/>
              </a:rPr>
              <a:t>1.</a:t>
            </a:r>
            <a:r>
              <a:rPr lang="zh-CN" altLang="en-US" sz="2800">
                <a:ea typeface="+mn-lt"/>
                <a:cs typeface="+mn-lt"/>
              </a:rPr>
              <a:t>进一步改进和优化组通信算法，尽量减少通信开销，提高传输效率。这包括设计更加高效的数据传输和同步方案，以及利用硬件特性和网络拓扑结构优化通信路径。</a:t>
            </a:r>
            <a:endParaRPr lang="zh-CN" altLang="en-US" sz="2800">
              <a:ea typeface="+mn-lt"/>
              <a:cs typeface="+mn-lt"/>
            </a:endParaRPr>
          </a:p>
          <a:p>
            <a:endParaRPr lang="zh-CN" altLang="en-US" sz="2800">
              <a:ea typeface="+mn-lt"/>
              <a:cs typeface="+mn-lt"/>
            </a:endParaRPr>
          </a:p>
          <a:p>
            <a:r>
              <a:rPr lang="en-US" altLang="zh-CN" sz="2800">
                <a:ln/>
                <a:solidFill>
                  <a:schemeClr val="accent1"/>
                </a:solidFill>
                <a:effectLst>
                  <a:outerShdw blurRad="38100" dist="25400" dir="5400000" algn="ctr" rotWithShape="0">
                    <a:srgbClr val="6E747A">
                      <a:alpha val="43000"/>
                    </a:srgbClr>
                  </a:outerShdw>
                </a:effectLst>
                <a:ea typeface="+mn-lt"/>
                <a:cs typeface="+mn-lt"/>
              </a:rPr>
              <a:t>2.</a:t>
            </a:r>
            <a:r>
              <a:rPr lang="zh-CN" altLang="en-US" sz="2800">
                <a:ea typeface="+mn-lt"/>
                <a:cs typeface="+mn-lt"/>
              </a:rPr>
              <a:t>加强跨学科合作，将高性能计算、通信技术、深度学习等领域的专业知识结合起来，共同研究解决方案。这样可以获得更全面的视角和更创新的解决方案。</a:t>
            </a:r>
            <a:endParaRPr lang="zh-CN" altLang="en-US" sz="2800">
              <a:ea typeface="+mn-lt"/>
              <a:cs typeface="+mn-lt"/>
            </a:endParaRPr>
          </a:p>
          <a:p>
            <a:endParaRPr lang="zh-CN" altLang="en-US" sz="2800">
              <a:ea typeface="+mn-lt"/>
              <a:cs typeface="+mn-lt"/>
            </a:endParaRPr>
          </a:p>
          <a:p>
            <a:r>
              <a:rPr lang="en-US" altLang="zh-CN" sz="2800">
                <a:ln/>
                <a:solidFill>
                  <a:schemeClr val="accent1"/>
                </a:solidFill>
                <a:effectLst>
                  <a:outerShdw blurRad="38100" dist="25400" dir="5400000" algn="ctr" rotWithShape="0">
                    <a:srgbClr val="6E747A">
                      <a:alpha val="43000"/>
                    </a:srgbClr>
                  </a:outerShdw>
                </a:effectLst>
                <a:ea typeface="+mn-lt"/>
                <a:cs typeface="+mn-lt"/>
              </a:rPr>
              <a:t>3.</a:t>
            </a:r>
            <a:r>
              <a:rPr lang="zh-CN" altLang="en-US" sz="2800">
                <a:ea typeface="+mn-lt"/>
                <a:cs typeface="+mn-lt"/>
              </a:rPr>
              <a:t>针对深度学习领域的特点和需求，开发定制化的组通信工具和库。这些工具和库可以针对特定的硬件平台和深度学习框架进行优化，提供更高效的通信支持。</a:t>
            </a:r>
            <a:endParaRPr lang="zh-CN" altLang="en-US" sz="2800">
              <a:ea typeface="+mn-lt"/>
              <a:cs typeface="+mn-lt"/>
            </a:endParaRPr>
          </a:p>
          <a:p>
            <a:endParaRPr lang="zh-CN" altLang="en-US" sz="2800">
              <a:ea typeface="+mn-lt"/>
              <a:cs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5" name="文本框 4"/>
          <p:cNvSpPr txBox="1"/>
          <p:nvPr/>
        </p:nvSpPr>
        <p:spPr>
          <a:xfrm>
            <a:off x="3169920" y="2292350"/>
            <a:ext cx="8953500" cy="1393190"/>
          </a:xfrm>
          <a:prstGeom prst="rect">
            <a:avLst/>
          </a:prstGeom>
          <a:noFill/>
        </p:spPr>
        <p:txBody>
          <a:bodyPr wrap="square" rtlCol="0">
            <a:noAutofit/>
          </a:bodyPr>
          <a:p>
            <a:r>
              <a:rPr lang="en-US" altLang="zh-CN" sz="12000" b="1" i="1">
                <a:ln w="22225">
                  <a:solidFill>
                    <a:schemeClr val="accent2"/>
                  </a:solidFill>
                  <a:prstDash val="solid"/>
                </a:ln>
                <a:solidFill>
                  <a:schemeClr val="accent2">
                    <a:lumMod val="40000"/>
                    <a:lumOff val="60000"/>
                  </a:schemeClr>
                </a:solidFill>
                <a:effectLst/>
              </a:rPr>
              <a:t>THANK YOU</a:t>
            </a:r>
            <a:endParaRPr lang="en-US" altLang="zh-CN" sz="12000" b="1" i="1">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91440" y="0"/>
            <a:ext cx="14630400" cy="8229600"/>
          </a:xfrm>
          <a:prstGeom prst="rect">
            <a:avLst/>
          </a:prstGeom>
          <a:solidFill>
            <a:srgbClr val="FFFFFF">
              <a:alpha val="75000"/>
            </a:srgbClr>
          </a:solidFill>
        </p:spPr>
      </p:sp>
      <p:sp>
        <p:nvSpPr>
          <p:cNvPr id="4" name="Text 1"/>
          <p:cNvSpPr/>
          <p:nvPr/>
        </p:nvSpPr>
        <p:spPr>
          <a:xfrm>
            <a:off x="4468138" y="952183"/>
            <a:ext cx="5554980" cy="694373"/>
          </a:xfrm>
          <a:prstGeom prst="rect">
            <a:avLst/>
          </a:prstGeom>
          <a:noFill/>
        </p:spPr>
        <p:txBody>
          <a:bodyPr wrap="none" rtlCol="0" anchor="t"/>
          <a:lstStyle/>
          <a:p>
            <a:pPr marL="0" indent="0">
              <a:lnSpc>
                <a:spcPts val="5470"/>
              </a:lnSpc>
              <a:buNone/>
            </a:pPr>
            <a:r>
              <a:rPr lang="zh-CN" altLang="en-US" sz="4375" b="1" dirty="0">
                <a:solidFill>
                  <a:srgbClr val="000000"/>
                </a:solidFill>
                <a:latin typeface="华文中宋" panose="02010600040101010101" charset="-122"/>
                <a:ea typeface="华文中宋" panose="02010600040101010101" charset="-122"/>
                <a:cs typeface="华文中宋" panose="02010600040101010101" charset="-122"/>
              </a:rPr>
              <a:t>一</a:t>
            </a:r>
            <a:r>
              <a:rPr lang="en-US" altLang="zh-CN" sz="4375" b="1" dirty="0">
                <a:solidFill>
                  <a:srgbClr val="000000"/>
                </a:solidFill>
                <a:latin typeface="华文中宋" panose="02010600040101010101" charset="-122"/>
                <a:ea typeface="华文中宋" panose="02010600040101010101" charset="-122"/>
                <a:cs typeface="华文中宋" panose="02010600040101010101" charset="-122"/>
              </a:rPr>
              <a:t>.</a:t>
            </a:r>
            <a:r>
              <a:rPr lang="en-US" sz="4375" b="1" dirty="0">
                <a:solidFill>
                  <a:srgbClr val="000000"/>
                </a:solidFill>
                <a:latin typeface="华文中宋" panose="02010600040101010101" charset="-122"/>
                <a:ea typeface="华文中宋" panose="02010600040101010101" charset="-122"/>
                <a:cs typeface="华文中宋" panose="02010600040101010101" charset="-122"/>
              </a:rPr>
              <a:t>组通信操作概述</a:t>
            </a:r>
            <a:endParaRPr lang="en-US" sz="4375" dirty="0"/>
          </a:p>
        </p:txBody>
      </p:sp>
      <p:sp>
        <p:nvSpPr>
          <p:cNvPr id="5" name="Shape 2"/>
          <p:cNvSpPr/>
          <p:nvPr/>
        </p:nvSpPr>
        <p:spPr>
          <a:xfrm>
            <a:off x="2037993" y="2919293"/>
            <a:ext cx="499943" cy="499943"/>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220278" y="2960965"/>
            <a:ext cx="135374"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华文中宋" panose="02010600040101010101" charset="-122"/>
                <a:ea typeface="华文中宋" panose="02010600040101010101" charset="-122"/>
                <a:cs typeface="华文中宋" panose="02010600040101010101" charset="-122"/>
              </a:rPr>
              <a:t>1</a:t>
            </a:r>
            <a:endParaRPr lang="en-US" sz="2625" dirty="0"/>
          </a:p>
        </p:txBody>
      </p:sp>
      <p:sp>
        <p:nvSpPr>
          <p:cNvPr id="7" name="Text 4"/>
          <p:cNvSpPr/>
          <p:nvPr/>
        </p:nvSpPr>
        <p:spPr>
          <a:xfrm>
            <a:off x="2760107" y="2919293"/>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广播（</a:t>
            </a:r>
            <a:r>
              <a:rPr lang="en-US" sz="2185" b="1" dirty="0">
                <a:solidFill>
                  <a:srgbClr val="272525"/>
                </a:solidFill>
                <a:ea typeface="华文中宋" panose="02010600040101010101" charset="-122"/>
                <a:cs typeface="+mn-lt"/>
              </a:rPr>
              <a:t>Broadcast</a:t>
            </a:r>
            <a:r>
              <a:rPr lang="en-US" sz="2185" b="1" dirty="0">
                <a:solidFill>
                  <a:srgbClr val="272525"/>
                </a:solidFill>
                <a:latin typeface="华文中宋" panose="02010600040101010101" charset="-122"/>
                <a:ea typeface="华文中宋" panose="02010600040101010101" charset="-122"/>
                <a:cs typeface="华文中宋" panose="02010600040101010101" charset="-122"/>
              </a:rPr>
              <a:t>）</a:t>
            </a:r>
            <a:endParaRPr lang="en-US" sz="2185" dirty="0"/>
          </a:p>
        </p:txBody>
      </p:sp>
      <p:sp>
        <p:nvSpPr>
          <p:cNvPr id="8" name="Text 5"/>
          <p:cNvSpPr/>
          <p:nvPr/>
        </p:nvSpPr>
        <p:spPr>
          <a:xfrm>
            <a:off x="2760107" y="3399711"/>
            <a:ext cx="4444008" cy="666512"/>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广播操作将数据从一个节点发送到所有其他节点。这在模型初始化和参数同步中非常有用。</a:t>
            </a:r>
            <a:endParaRPr lang="en-US" sz="1750" dirty="0"/>
          </a:p>
        </p:txBody>
      </p:sp>
      <p:sp>
        <p:nvSpPr>
          <p:cNvPr id="9" name="Shape 6"/>
          <p:cNvSpPr/>
          <p:nvPr/>
        </p:nvSpPr>
        <p:spPr>
          <a:xfrm>
            <a:off x="7426285" y="2919293"/>
            <a:ext cx="499943" cy="499943"/>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7579162" y="2960965"/>
            <a:ext cx="194072"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华文中宋" panose="02010600040101010101" charset="-122"/>
                <a:ea typeface="华文中宋" panose="02010600040101010101" charset="-122"/>
                <a:cs typeface="华文中宋" panose="02010600040101010101" charset="-122"/>
              </a:rPr>
              <a:t>2</a:t>
            </a:r>
            <a:endParaRPr lang="en-US" sz="2625" dirty="0"/>
          </a:p>
        </p:txBody>
      </p:sp>
      <p:sp>
        <p:nvSpPr>
          <p:cNvPr id="11" name="Text 8"/>
          <p:cNvSpPr/>
          <p:nvPr/>
        </p:nvSpPr>
        <p:spPr>
          <a:xfrm>
            <a:off x="8148399" y="2919293"/>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规约（</a:t>
            </a:r>
            <a:r>
              <a:rPr lang="en-US" sz="2185" b="1" dirty="0">
                <a:solidFill>
                  <a:srgbClr val="272525"/>
                </a:solidFill>
                <a:ea typeface="华文中宋" panose="02010600040101010101" charset="-122"/>
                <a:cs typeface="+mn-lt"/>
              </a:rPr>
              <a:t>Reduction</a:t>
            </a:r>
            <a:r>
              <a:rPr lang="en-US" sz="2185" b="1" dirty="0">
                <a:solidFill>
                  <a:srgbClr val="272525"/>
                </a:solidFill>
                <a:latin typeface="华文中宋" panose="02010600040101010101" charset="-122"/>
                <a:ea typeface="华文中宋" panose="02010600040101010101" charset="-122"/>
                <a:cs typeface="华文中宋" panose="02010600040101010101" charset="-122"/>
              </a:rPr>
              <a:t>）</a:t>
            </a:r>
            <a:endParaRPr lang="en-US" sz="2185" dirty="0"/>
          </a:p>
        </p:txBody>
      </p:sp>
      <p:sp>
        <p:nvSpPr>
          <p:cNvPr id="12" name="Text 9"/>
          <p:cNvSpPr/>
          <p:nvPr/>
        </p:nvSpPr>
        <p:spPr>
          <a:xfrm>
            <a:off x="8148399" y="3399711"/>
            <a:ext cx="4444008" cy="666512"/>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规约操作将多个节点的数据合并为一个结果。这在梯度聚合和全局参数更新中很重要。</a:t>
            </a:r>
            <a:endParaRPr lang="en-US" sz="1750" dirty="0"/>
          </a:p>
        </p:txBody>
      </p:sp>
      <p:sp>
        <p:nvSpPr>
          <p:cNvPr id="13" name="Shape 10"/>
          <p:cNvSpPr/>
          <p:nvPr/>
        </p:nvSpPr>
        <p:spPr>
          <a:xfrm>
            <a:off x="2037993" y="4538305"/>
            <a:ext cx="499943" cy="499943"/>
          </a:xfrm>
          <a:prstGeom prst="roundRect">
            <a:avLst>
              <a:gd name="adj" fmla="val 20000"/>
            </a:avLst>
          </a:prstGeom>
          <a:solidFill>
            <a:srgbClr val="CCEEFF"/>
          </a:solidFill>
          <a:ln w="7620">
            <a:solidFill>
              <a:srgbClr val="B2D4E5"/>
            </a:solidFill>
            <a:prstDash val="solid"/>
          </a:ln>
        </p:spPr>
      </p:sp>
      <p:sp>
        <p:nvSpPr>
          <p:cNvPr id="14" name="Text 11"/>
          <p:cNvSpPr/>
          <p:nvPr/>
        </p:nvSpPr>
        <p:spPr>
          <a:xfrm>
            <a:off x="2188131" y="4579977"/>
            <a:ext cx="199668"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华文中宋" panose="02010600040101010101" charset="-122"/>
                <a:ea typeface="华文中宋" panose="02010600040101010101" charset="-122"/>
                <a:cs typeface="华文中宋" panose="02010600040101010101" charset="-122"/>
              </a:rPr>
              <a:t>3</a:t>
            </a:r>
            <a:endParaRPr lang="en-US" sz="2625" dirty="0"/>
          </a:p>
        </p:txBody>
      </p:sp>
      <p:sp>
        <p:nvSpPr>
          <p:cNvPr id="15" name="Text 12"/>
          <p:cNvSpPr/>
          <p:nvPr/>
        </p:nvSpPr>
        <p:spPr>
          <a:xfrm>
            <a:off x="2760107" y="4538305"/>
            <a:ext cx="4403408" cy="347186"/>
          </a:xfrm>
          <a:prstGeom prst="rect">
            <a:avLst/>
          </a:prstGeom>
          <a:noFill/>
        </p:spPr>
        <p:txBody>
          <a:bodyPr wrap="none" rtlCol="0" anchor="t"/>
          <a:lstStyle/>
          <a:p>
            <a:pPr marL="0" indent="0">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散播（</a:t>
            </a:r>
            <a:r>
              <a:rPr lang="en-US" sz="2185" b="1" dirty="0">
                <a:solidFill>
                  <a:srgbClr val="272525"/>
                </a:solidFill>
                <a:ea typeface="华文中宋" panose="02010600040101010101" charset="-122"/>
                <a:cs typeface="+mn-lt"/>
              </a:rPr>
              <a:t>Scatter</a:t>
            </a:r>
            <a:r>
              <a:rPr lang="en-US" sz="2185" b="1" dirty="0">
                <a:solidFill>
                  <a:srgbClr val="272525"/>
                </a:solidFill>
                <a:latin typeface="华文中宋" panose="02010600040101010101" charset="-122"/>
                <a:ea typeface="华文中宋" panose="02010600040101010101" charset="-122"/>
                <a:cs typeface="华文中宋" panose="02010600040101010101" charset="-122"/>
              </a:rPr>
              <a:t>）和收集（</a:t>
            </a:r>
            <a:r>
              <a:rPr lang="en-US" sz="2185" b="1" dirty="0">
                <a:solidFill>
                  <a:srgbClr val="272525"/>
                </a:solidFill>
                <a:ea typeface="华文中宋" panose="02010600040101010101" charset="-122"/>
                <a:cs typeface="+mn-lt"/>
              </a:rPr>
              <a:t>Gather</a:t>
            </a:r>
            <a:r>
              <a:rPr lang="en-US" sz="2185" b="1" dirty="0">
                <a:solidFill>
                  <a:srgbClr val="272525"/>
                </a:solidFill>
                <a:latin typeface="华文中宋" panose="02010600040101010101" charset="-122"/>
                <a:ea typeface="华文中宋" panose="02010600040101010101" charset="-122"/>
                <a:cs typeface="华文中宋" panose="02010600040101010101" charset="-122"/>
              </a:rPr>
              <a:t>）</a:t>
            </a:r>
            <a:endParaRPr lang="en-US" sz="2185" dirty="0"/>
          </a:p>
        </p:txBody>
      </p:sp>
      <p:sp>
        <p:nvSpPr>
          <p:cNvPr id="16" name="Text 13"/>
          <p:cNvSpPr/>
          <p:nvPr/>
        </p:nvSpPr>
        <p:spPr>
          <a:xfrm>
            <a:off x="2760107" y="5018723"/>
            <a:ext cx="4444008" cy="999768"/>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散播将数据从一个节点分发到多个节点，收集则从多个节点收集数据到一个节点。这在分布式数据并行中很有用。</a:t>
            </a:r>
            <a:endParaRPr lang="en-US" sz="1750" dirty="0"/>
          </a:p>
        </p:txBody>
      </p:sp>
      <p:sp>
        <p:nvSpPr>
          <p:cNvPr id="17" name="Shape 14"/>
          <p:cNvSpPr/>
          <p:nvPr/>
        </p:nvSpPr>
        <p:spPr>
          <a:xfrm>
            <a:off x="7426285" y="4538305"/>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571184" y="4579977"/>
            <a:ext cx="210026"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华文中宋" panose="02010600040101010101" charset="-122"/>
                <a:ea typeface="华文中宋" panose="02010600040101010101" charset="-122"/>
                <a:cs typeface="华文中宋" panose="02010600040101010101" charset="-122"/>
              </a:rPr>
              <a:t>4</a:t>
            </a:r>
            <a:endParaRPr lang="en-US" sz="2625" dirty="0"/>
          </a:p>
        </p:txBody>
      </p:sp>
      <p:sp>
        <p:nvSpPr>
          <p:cNvPr id="19" name="Text 16"/>
          <p:cNvSpPr/>
          <p:nvPr/>
        </p:nvSpPr>
        <p:spPr>
          <a:xfrm>
            <a:off x="8148399" y="4538305"/>
            <a:ext cx="4444008" cy="694373"/>
          </a:xfrm>
          <a:prstGeom prst="rect">
            <a:avLst/>
          </a:prstGeom>
          <a:noFill/>
        </p:spPr>
        <p:txBody>
          <a:bodyPr wrap="square" rtlCol="0" anchor="t"/>
          <a:lstStyle/>
          <a:p>
            <a:pPr marL="0" indent="0">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全规约（</a:t>
            </a:r>
            <a:r>
              <a:rPr lang="en-US" sz="2185" b="1" dirty="0">
                <a:solidFill>
                  <a:srgbClr val="272525"/>
                </a:solidFill>
                <a:ea typeface="华文中宋" panose="02010600040101010101" charset="-122"/>
                <a:cs typeface="+mn-lt"/>
              </a:rPr>
              <a:t>All-Reduce</a:t>
            </a:r>
            <a:r>
              <a:rPr lang="en-US" sz="2185" b="1" dirty="0">
                <a:solidFill>
                  <a:srgbClr val="272525"/>
                </a:solidFill>
                <a:latin typeface="华文中宋" panose="02010600040101010101" charset="-122"/>
                <a:ea typeface="华文中宋" panose="02010600040101010101" charset="-122"/>
                <a:cs typeface="华文中宋" panose="02010600040101010101" charset="-122"/>
              </a:rPr>
              <a:t>）和全收集（</a:t>
            </a:r>
            <a:r>
              <a:rPr lang="en-US" sz="2185" b="1" dirty="0">
                <a:solidFill>
                  <a:srgbClr val="272525"/>
                </a:solidFill>
                <a:ea typeface="华文中宋" panose="02010600040101010101" charset="-122"/>
                <a:cs typeface="+mn-lt"/>
              </a:rPr>
              <a:t>All-Gather</a:t>
            </a:r>
            <a:r>
              <a:rPr lang="en-US" sz="2185" b="1" dirty="0">
                <a:solidFill>
                  <a:srgbClr val="272525"/>
                </a:solidFill>
                <a:latin typeface="华文中宋" panose="02010600040101010101" charset="-122"/>
                <a:ea typeface="华文中宋" panose="02010600040101010101" charset="-122"/>
                <a:cs typeface="华文中宋" panose="02010600040101010101" charset="-122"/>
              </a:rPr>
              <a:t>）</a:t>
            </a:r>
            <a:endParaRPr lang="en-US" sz="2185" dirty="0"/>
          </a:p>
        </p:txBody>
      </p:sp>
      <p:sp>
        <p:nvSpPr>
          <p:cNvPr id="20" name="Text 17"/>
          <p:cNvSpPr/>
          <p:nvPr/>
        </p:nvSpPr>
        <p:spPr>
          <a:xfrm>
            <a:off x="8148399" y="5365909"/>
            <a:ext cx="4444008" cy="1333024"/>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全规约将多个节点的数据合并后广播给所有节点，全收集则将每个节点的数据收集到所有节点。这些操作在大规模分布式训练中很有优势。</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629132"/>
            <a:ext cx="7477601" cy="1388745"/>
          </a:xfrm>
          <a:prstGeom prst="rect">
            <a:avLst/>
          </a:prstGeom>
          <a:noFill/>
        </p:spPr>
        <p:txBody>
          <a:bodyPr wrap="square" rtlCol="0" anchor="t"/>
          <a:lstStyle/>
          <a:p>
            <a:pPr marL="0" indent="0">
              <a:lnSpc>
                <a:spcPts val="5470"/>
              </a:lnSpc>
              <a:buNone/>
            </a:pPr>
            <a:r>
              <a:rPr lang="en-US" sz="4375" b="1" dirty="0">
                <a:solidFill>
                  <a:srgbClr val="000000"/>
                </a:solidFill>
                <a:latin typeface="华文中宋" panose="02010600040101010101" charset="-122"/>
                <a:ea typeface="华文中宋" panose="02010600040101010101" charset="-122"/>
                <a:cs typeface="华文中宋" panose="02010600040101010101" charset="-122"/>
              </a:rPr>
              <a:t>高性能计算技术在深度学习中的应用</a:t>
            </a:r>
            <a:endParaRPr lang="en-US" sz="4375" dirty="0"/>
          </a:p>
        </p:txBody>
      </p:sp>
      <p:sp>
        <p:nvSpPr>
          <p:cNvPr id="6" name="Text 2"/>
          <p:cNvSpPr/>
          <p:nvPr/>
        </p:nvSpPr>
        <p:spPr>
          <a:xfrm>
            <a:off x="833199" y="3351133"/>
            <a:ext cx="7477601" cy="1666280"/>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随着深度学习模型规模和复杂度的日益增加，分布式训练以其出色的扩展性和计算性能已成为业界共识。而实现高效的分布式训练离不开高性能计算(</a:t>
            </a:r>
            <a:r>
              <a:rPr lang="en-US" sz="1750" dirty="0">
                <a:solidFill>
                  <a:srgbClr val="272525"/>
                </a:solidFill>
                <a:ea typeface="Eudoxus Sans" pitchFamily="34" charset="-122"/>
                <a:cs typeface="+mn-lt"/>
              </a:rPr>
              <a:t>HPC</a:t>
            </a:r>
            <a:r>
              <a:rPr lang="en-US" sz="1750" dirty="0">
                <a:solidFill>
                  <a:srgbClr val="272525"/>
                </a:solidFill>
                <a:latin typeface="Eudoxus Sans" pitchFamily="34" charset="0"/>
                <a:ea typeface="Eudoxus Sans" pitchFamily="34" charset="-122"/>
                <a:cs typeface="Eudoxus Sans" pitchFamily="34" charset="-120"/>
              </a:rPr>
              <a:t>)技术的支持。</a:t>
            </a:r>
            <a:r>
              <a:rPr lang="en-US" sz="1750" b="1" dirty="0">
                <a:solidFill>
                  <a:srgbClr val="272525"/>
                </a:solidFill>
                <a:latin typeface="Eudoxus Sans" pitchFamily="34" charset="0"/>
                <a:ea typeface="Eudoxus Sans" pitchFamily="34" charset="-122"/>
                <a:cs typeface="Eudoxus Sans" pitchFamily="34" charset="-120"/>
              </a:rPr>
              <a:t>这些技术包括高效的并行计算框架、优化的通信协议、硬件加速以及拓扑感知通信等。</a:t>
            </a:r>
            <a:r>
              <a:rPr lang="en-US" sz="1750" dirty="0">
                <a:solidFill>
                  <a:srgbClr val="272525"/>
                </a:solidFill>
                <a:latin typeface="Eudoxus Sans" pitchFamily="34" charset="0"/>
                <a:ea typeface="Eudoxus Sans" pitchFamily="34" charset="-122"/>
                <a:cs typeface="Eudoxus Sans" pitchFamily="34" charset="-120"/>
              </a:rPr>
              <a:t>通过将</a:t>
            </a:r>
            <a:r>
              <a:rPr lang="en-US" sz="1750" dirty="0">
                <a:solidFill>
                  <a:srgbClr val="272525"/>
                </a:solidFill>
                <a:ea typeface="Eudoxus Sans" pitchFamily="34" charset="-122"/>
                <a:cs typeface="+mn-lt"/>
              </a:rPr>
              <a:t>HPC</a:t>
            </a:r>
            <a:r>
              <a:rPr lang="en-US" sz="1750" dirty="0">
                <a:solidFill>
                  <a:srgbClr val="272525"/>
                </a:solidFill>
                <a:latin typeface="Eudoxus Sans" pitchFamily="34" charset="0"/>
                <a:ea typeface="Eudoxus Sans" pitchFamily="34" charset="-122"/>
                <a:cs typeface="Eudoxus Sans" pitchFamily="34" charset="-120"/>
              </a:rPr>
              <a:t>的核心优势引入深度学习，可以大幅提升分布式训练的效率和性能。</a:t>
            </a:r>
            <a:endParaRPr lang="en-US" sz="1750" dirty="0"/>
          </a:p>
        </p:txBody>
      </p:sp>
      <p:sp>
        <p:nvSpPr>
          <p:cNvPr id="7" name="Text 3"/>
          <p:cNvSpPr/>
          <p:nvPr/>
        </p:nvSpPr>
        <p:spPr>
          <a:xfrm>
            <a:off x="833199" y="5267325"/>
            <a:ext cx="7477601" cy="1333024"/>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例如，</a:t>
            </a:r>
            <a:r>
              <a:rPr lang="en-US" sz="1750" u="sng" dirty="0">
                <a:solidFill>
                  <a:srgbClr val="007EBD"/>
                </a:solidFill>
                <a:latin typeface="Eudoxus Sans" pitchFamily="34" charset="0"/>
                <a:ea typeface="Eudoxus Sans" pitchFamily="34" charset="-122"/>
                <a:cs typeface="Eudoxus Sans" pitchFamily="34" charset="-120"/>
              </a:rPr>
              <a:t>《</a:t>
            </a:r>
            <a:r>
              <a:rPr lang="en-US" sz="1750" u="sng" dirty="0">
                <a:solidFill>
                  <a:srgbClr val="007EBD"/>
                </a:solidFill>
                <a:ea typeface="Eudoxus Sans" pitchFamily="34" charset="-122"/>
                <a:cs typeface="+mn-lt"/>
              </a:rPr>
              <a:t>Bringing HPC Techniques to Deep Learning</a:t>
            </a:r>
            <a:r>
              <a:rPr lang="en-US" sz="1750" u="sng" dirty="0">
                <a:solidFill>
                  <a:srgbClr val="007EBD"/>
                </a:solidFill>
                <a:latin typeface="Eudoxus Sans" pitchFamily="34" charset="0"/>
                <a:ea typeface="Eudoxus Sans" pitchFamily="34" charset="-122"/>
                <a:cs typeface="Eudoxus Sans" pitchFamily="34" charset="-120"/>
              </a:rPr>
              <a:t>》</a:t>
            </a:r>
            <a:r>
              <a:rPr lang="en-US" sz="1750" dirty="0">
                <a:solidFill>
                  <a:srgbClr val="272525"/>
                </a:solidFill>
                <a:latin typeface="Eudoxus Sans" pitchFamily="34" charset="0"/>
                <a:ea typeface="Eudoxus Sans" pitchFamily="34" charset="-122"/>
                <a:cs typeface="Eudoxus Sans" pitchFamily="34" charset="-120"/>
              </a:rPr>
              <a:t>一文深入探讨了如何将</a:t>
            </a:r>
            <a:r>
              <a:rPr lang="en-US" sz="1750" dirty="0">
                <a:solidFill>
                  <a:srgbClr val="272525"/>
                </a:solidFill>
                <a:ea typeface="Eudoxus Sans" pitchFamily="34" charset="-122"/>
                <a:cs typeface="+mn-lt"/>
              </a:rPr>
              <a:t>HPC</a:t>
            </a:r>
            <a:r>
              <a:rPr lang="en-US" sz="1750" dirty="0">
                <a:solidFill>
                  <a:srgbClr val="272525"/>
                </a:solidFill>
                <a:latin typeface="Eudoxus Sans" pitchFamily="34" charset="0"/>
                <a:ea typeface="Eudoxus Sans" pitchFamily="34" charset="-122"/>
                <a:cs typeface="Eudoxus Sans" pitchFamily="34" charset="-120"/>
              </a:rPr>
              <a:t>技术应用于深度学习训练。论文指出，合理利用并行计算框架和通信优化可以极大加快训练速度，同时还能提高最终模型的性能。这为工业界实现更大规模的分布式部署和应用提供了重要基础。</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037993" y="2420660"/>
            <a:ext cx="9617750" cy="694373"/>
          </a:xfrm>
          <a:prstGeom prst="rect">
            <a:avLst/>
          </a:prstGeom>
          <a:noFill/>
        </p:spPr>
        <p:txBody>
          <a:bodyPr wrap="none" rtlCol="0" anchor="t"/>
          <a:lstStyle/>
          <a:p>
            <a:pPr marL="0" indent="0">
              <a:lnSpc>
                <a:spcPts val="5470"/>
              </a:lnSpc>
              <a:buNone/>
            </a:pPr>
            <a:r>
              <a:rPr lang="en-US" sz="4375" b="1" dirty="0">
                <a:solidFill>
                  <a:srgbClr val="000000"/>
                </a:solidFill>
                <a:ea typeface="华文中宋" panose="02010600040101010101" charset="-122"/>
                <a:cs typeface="+mn-lt"/>
              </a:rPr>
              <a:t>All-Reduce</a:t>
            </a:r>
            <a:r>
              <a:rPr lang="en-US" sz="4375" b="1" dirty="0">
                <a:solidFill>
                  <a:srgbClr val="000000"/>
                </a:solidFill>
                <a:latin typeface="华文中宋" panose="02010600040101010101" charset="-122"/>
                <a:ea typeface="华文中宋" panose="02010600040101010101" charset="-122"/>
                <a:cs typeface="华文中宋" panose="02010600040101010101" charset="-122"/>
              </a:rPr>
              <a:t>操作在深度学习中的重要性</a:t>
            </a:r>
            <a:endParaRPr lang="en-US" sz="4375" dirty="0"/>
          </a:p>
        </p:txBody>
      </p:sp>
      <p:sp>
        <p:nvSpPr>
          <p:cNvPr id="5" name="Text 2"/>
          <p:cNvSpPr/>
          <p:nvPr/>
        </p:nvSpPr>
        <p:spPr>
          <a:xfrm>
            <a:off x="2037993" y="3559373"/>
            <a:ext cx="10554414" cy="999768"/>
          </a:xfrm>
          <a:prstGeom prst="rect">
            <a:avLst/>
          </a:prstGeom>
          <a:noFill/>
        </p:spPr>
        <p:txBody>
          <a:bodyPr wrap="square" rtlCol="0" anchor="t"/>
          <a:lstStyle/>
          <a:p>
            <a:pPr marL="0" indent="0">
              <a:lnSpc>
                <a:spcPts val="2625"/>
              </a:lnSpc>
              <a:buNone/>
            </a:pPr>
            <a:r>
              <a:rPr lang="en-US" sz="1750" dirty="0">
                <a:solidFill>
                  <a:srgbClr val="272525"/>
                </a:solidFill>
                <a:ea typeface="Eudoxus Sans" pitchFamily="34" charset="-122"/>
                <a:cs typeface="+mn-lt"/>
              </a:rPr>
              <a:t>All-Reduce</a:t>
            </a:r>
            <a:r>
              <a:rPr lang="en-US" sz="1750" dirty="0">
                <a:solidFill>
                  <a:srgbClr val="272525"/>
                </a:solidFill>
                <a:latin typeface="Eudoxus Sans" pitchFamily="34" charset="0"/>
                <a:ea typeface="Eudoxus Sans" pitchFamily="34" charset="-122"/>
                <a:cs typeface="Eudoxus Sans" pitchFamily="34" charset="-120"/>
              </a:rPr>
              <a:t>是深度学习分布式训练中使用频率最高的通信操作之一。它能够高效地聚合来自各个节点的梯度信息，并将结果广播给所有节点。这种操作在全局参数更新中扮演着关键角色，确保各个节点能够基于完整的数据进行更新，最终收敛到一个高质量的模型。</a:t>
            </a:r>
            <a:endParaRPr lang="en-US" sz="1750" dirty="0"/>
          </a:p>
        </p:txBody>
      </p:sp>
      <p:sp>
        <p:nvSpPr>
          <p:cNvPr id="6" name="Text 3"/>
          <p:cNvSpPr/>
          <p:nvPr/>
        </p:nvSpPr>
        <p:spPr>
          <a:xfrm>
            <a:off x="2037993" y="4809053"/>
            <a:ext cx="10554414" cy="999768"/>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相比于其他通信方式，</a:t>
            </a:r>
            <a:r>
              <a:rPr lang="en-US" sz="1750" dirty="0">
                <a:solidFill>
                  <a:srgbClr val="272525"/>
                </a:solidFill>
                <a:ea typeface="Eudoxus Sans" pitchFamily="34" charset="-122"/>
                <a:cs typeface="+mn-lt"/>
              </a:rPr>
              <a:t>All-Reduce</a:t>
            </a:r>
            <a:r>
              <a:rPr lang="en-US" sz="1750" dirty="0">
                <a:solidFill>
                  <a:srgbClr val="272525"/>
                </a:solidFill>
                <a:latin typeface="Eudoxus Sans" pitchFamily="34" charset="0"/>
                <a:ea typeface="Eudoxus Sans" pitchFamily="34" charset="-122"/>
                <a:cs typeface="Eudoxus Sans" pitchFamily="34" charset="-120"/>
              </a:rPr>
              <a:t>具有优秀的扩展性和带宽利用率。它能够充分利用集群中的并行计算资源，避免中心节点成为瓶颈。同时，</a:t>
            </a:r>
            <a:r>
              <a:rPr lang="en-US" sz="1750" dirty="0">
                <a:solidFill>
                  <a:srgbClr val="272525"/>
                </a:solidFill>
                <a:ea typeface="Eudoxus Sans" pitchFamily="34" charset="-122"/>
                <a:cs typeface="+mn-lt"/>
              </a:rPr>
              <a:t>All-Reduce</a:t>
            </a:r>
            <a:r>
              <a:rPr lang="en-US" sz="1750" dirty="0">
                <a:solidFill>
                  <a:srgbClr val="272525"/>
                </a:solidFill>
                <a:latin typeface="Eudoxus Sans" pitchFamily="34" charset="0"/>
                <a:ea typeface="Eudoxus Sans" pitchFamily="34" charset="-122"/>
                <a:cs typeface="Eudoxus Sans" pitchFamily="34" charset="-120"/>
              </a:rPr>
              <a:t>操作的高效性也为大规模分布式训练提供了重要支撑，帮助深度学习应用程序在工业环境中实现更快的训练速度和更优的模型性能。</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113665"/>
            <a:ext cx="14630400" cy="8229600"/>
          </a:xfrm>
          <a:prstGeom prst="rect">
            <a:avLst/>
          </a:prstGeom>
          <a:solidFill>
            <a:srgbClr val="FFFFFF">
              <a:alpha val="75000"/>
            </a:srgbClr>
          </a:solidFill>
        </p:spPr>
      </p:sp>
      <p:sp>
        <p:nvSpPr>
          <p:cNvPr id="5" name="Text 1"/>
          <p:cNvSpPr/>
          <p:nvPr/>
        </p:nvSpPr>
        <p:spPr>
          <a:xfrm>
            <a:off x="4490799" y="991910"/>
            <a:ext cx="6992303" cy="694373"/>
          </a:xfrm>
          <a:prstGeom prst="rect">
            <a:avLst/>
          </a:prstGeom>
          <a:noFill/>
        </p:spPr>
        <p:txBody>
          <a:bodyPr wrap="none" rtlCol="0" anchor="t"/>
          <a:lstStyle/>
          <a:p>
            <a:pPr marL="0" indent="0">
              <a:lnSpc>
                <a:spcPts val="5470"/>
              </a:lnSpc>
              <a:buNone/>
            </a:pPr>
            <a:r>
              <a:rPr lang="en-US" sz="4375" b="1" dirty="0">
                <a:solidFill>
                  <a:srgbClr val="000000"/>
                </a:solidFill>
                <a:ea typeface="华文中宋" panose="02010600040101010101" charset="-122"/>
                <a:cs typeface="+mn-lt"/>
              </a:rPr>
              <a:t>Ring-AllReduce</a:t>
            </a:r>
            <a:r>
              <a:rPr lang="en-US" sz="4375" b="1" dirty="0">
                <a:solidFill>
                  <a:srgbClr val="000000"/>
                </a:solidFill>
                <a:latin typeface="华文中宋" panose="02010600040101010101" charset="-122"/>
                <a:ea typeface="华文中宋" panose="02010600040101010101" charset="-122"/>
                <a:cs typeface="华文中宋" panose="02010600040101010101" charset="-122"/>
              </a:rPr>
              <a:t>技术的优化</a:t>
            </a:r>
            <a:endParaRPr lang="en-US" sz="4375" dirty="0"/>
          </a:p>
        </p:txBody>
      </p:sp>
      <p:sp>
        <p:nvSpPr>
          <p:cNvPr id="6" name="Shape 2"/>
          <p:cNvSpPr/>
          <p:nvPr>
            <p:custDataLst>
              <p:tags r:id="rId2"/>
            </p:custDataLst>
          </p:nvPr>
        </p:nvSpPr>
        <p:spPr>
          <a:xfrm>
            <a:off x="4801910" y="2019538"/>
            <a:ext cx="44410" cy="5218152"/>
          </a:xfrm>
          <a:prstGeom prst="roundRect">
            <a:avLst>
              <a:gd name="adj" fmla="val 225151"/>
            </a:avLst>
          </a:prstGeom>
          <a:solidFill>
            <a:srgbClr val="B2D4E5"/>
          </a:solidFill>
        </p:spPr>
      </p:sp>
      <p:sp>
        <p:nvSpPr>
          <p:cNvPr id="7" name="Shape 3"/>
          <p:cNvSpPr/>
          <p:nvPr>
            <p:custDataLst>
              <p:tags r:id="rId3"/>
            </p:custDataLst>
          </p:nvPr>
        </p:nvSpPr>
        <p:spPr>
          <a:xfrm>
            <a:off x="5074027" y="2497157"/>
            <a:ext cx="777597" cy="44410"/>
          </a:xfrm>
          <a:prstGeom prst="roundRect">
            <a:avLst>
              <a:gd name="adj" fmla="val 225151"/>
            </a:avLst>
          </a:prstGeom>
          <a:solidFill>
            <a:srgbClr val="B2D4E5"/>
          </a:solidFill>
        </p:spPr>
      </p:sp>
      <p:sp>
        <p:nvSpPr>
          <p:cNvPr id="8" name="Shape 4"/>
          <p:cNvSpPr/>
          <p:nvPr>
            <p:custDataLst>
              <p:tags r:id="rId4"/>
            </p:custDataLst>
          </p:nvPr>
        </p:nvSpPr>
        <p:spPr>
          <a:xfrm>
            <a:off x="4574084" y="2269450"/>
            <a:ext cx="499943" cy="499943"/>
          </a:xfrm>
          <a:prstGeom prst="roundRect">
            <a:avLst>
              <a:gd name="adj" fmla="val 20000"/>
            </a:avLst>
          </a:prstGeom>
          <a:solidFill>
            <a:srgbClr val="CCEEFF"/>
          </a:solidFill>
          <a:ln w="7620">
            <a:solidFill>
              <a:srgbClr val="B2D4E5"/>
            </a:solidFill>
            <a:prstDash val="solid"/>
          </a:ln>
        </p:spPr>
      </p:sp>
      <p:sp>
        <p:nvSpPr>
          <p:cNvPr id="9" name="Text 5"/>
          <p:cNvSpPr/>
          <p:nvPr>
            <p:custDataLst>
              <p:tags r:id="rId5"/>
            </p:custDataLst>
          </p:nvPr>
        </p:nvSpPr>
        <p:spPr>
          <a:xfrm>
            <a:off x="4756368" y="2311122"/>
            <a:ext cx="135374"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华文中宋" panose="02010600040101010101" charset="-122"/>
                <a:ea typeface="华文中宋" panose="02010600040101010101" charset="-122"/>
                <a:cs typeface="华文中宋" panose="02010600040101010101" charset="-122"/>
              </a:rPr>
              <a:t>1</a:t>
            </a:r>
            <a:endParaRPr lang="en-US" sz="2625" dirty="0"/>
          </a:p>
        </p:txBody>
      </p:sp>
      <p:sp>
        <p:nvSpPr>
          <p:cNvPr id="10" name="Text 6"/>
          <p:cNvSpPr/>
          <p:nvPr>
            <p:custDataLst>
              <p:tags r:id="rId6"/>
            </p:custDataLst>
          </p:nvPr>
        </p:nvSpPr>
        <p:spPr>
          <a:xfrm>
            <a:off x="6046113" y="2241709"/>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数据传递优化</a:t>
            </a:r>
            <a:endParaRPr lang="en-US" sz="2185" dirty="0"/>
          </a:p>
        </p:txBody>
      </p:sp>
      <p:sp>
        <p:nvSpPr>
          <p:cNvPr id="11" name="Text 7"/>
          <p:cNvSpPr/>
          <p:nvPr>
            <p:custDataLst>
              <p:tags r:id="rId7"/>
            </p:custDataLst>
          </p:nvPr>
        </p:nvSpPr>
        <p:spPr>
          <a:xfrm>
            <a:off x="6046113" y="2722126"/>
            <a:ext cx="7751088" cy="666512"/>
          </a:xfrm>
          <a:prstGeom prst="rect">
            <a:avLst/>
          </a:prstGeom>
          <a:noFill/>
        </p:spPr>
        <p:txBody>
          <a:bodyPr wrap="square" rtlCol="0" anchor="t"/>
          <a:lstStyle/>
          <a:p>
            <a:pPr marL="0" indent="0" algn="l">
              <a:lnSpc>
                <a:spcPts val="2625"/>
              </a:lnSpc>
              <a:buNone/>
            </a:pPr>
            <a:r>
              <a:rPr lang="en-US" sz="1750" dirty="0">
                <a:solidFill>
                  <a:srgbClr val="272525"/>
                </a:solidFill>
                <a:ea typeface="Eudoxus Sans" pitchFamily="34" charset="-122"/>
                <a:cs typeface="+mn-lt"/>
              </a:rPr>
              <a:t>Ring-AllReduc</a:t>
            </a:r>
            <a:r>
              <a:rPr lang="en-US" sz="1750" dirty="0">
                <a:solidFill>
                  <a:srgbClr val="272525"/>
                </a:solidFill>
                <a:latin typeface="Eudoxus Sans" pitchFamily="34" charset="0"/>
                <a:ea typeface="Eudoxus Sans" pitchFamily="34" charset="-122"/>
                <a:cs typeface="Eudoxus Sans" pitchFamily="34" charset="-120"/>
              </a:rPr>
              <a:t>e通过在环形拓扑结构中传递和聚合数据，显著减少了通信开销。这种方式利用了节点间的并行性，有效避免了中心节点成为瓶颈。</a:t>
            </a:r>
            <a:endParaRPr lang="en-US" sz="1750" dirty="0"/>
          </a:p>
        </p:txBody>
      </p:sp>
      <p:sp>
        <p:nvSpPr>
          <p:cNvPr id="12" name="Shape 8"/>
          <p:cNvSpPr/>
          <p:nvPr>
            <p:custDataLst>
              <p:tags r:id="rId8"/>
            </p:custDataLst>
          </p:nvPr>
        </p:nvSpPr>
        <p:spPr>
          <a:xfrm>
            <a:off x="5074027" y="4310598"/>
            <a:ext cx="777597" cy="44410"/>
          </a:xfrm>
          <a:prstGeom prst="roundRect">
            <a:avLst>
              <a:gd name="adj" fmla="val 225151"/>
            </a:avLst>
          </a:prstGeom>
          <a:solidFill>
            <a:srgbClr val="B2D4E5"/>
          </a:solidFill>
        </p:spPr>
      </p:sp>
      <p:sp>
        <p:nvSpPr>
          <p:cNvPr id="13" name="Shape 9"/>
          <p:cNvSpPr/>
          <p:nvPr>
            <p:custDataLst>
              <p:tags r:id="rId9"/>
            </p:custDataLst>
          </p:nvPr>
        </p:nvSpPr>
        <p:spPr>
          <a:xfrm>
            <a:off x="4574084" y="4082891"/>
            <a:ext cx="499943" cy="499943"/>
          </a:xfrm>
          <a:prstGeom prst="roundRect">
            <a:avLst>
              <a:gd name="adj" fmla="val 20000"/>
            </a:avLst>
          </a:prstGeom>
          <a:solidFill>
            <a:srgbClr val="CCEEFF"/>
          </a:solidFill>
          <a:ln w="7620">
            <a:solidFill>
              <a:srgbClr val="B2D4E5"/>
            </a:solidFill>
            <a:prstDash val="solid"/>
          </a:ln>
        </p:spPr>
      </p:sp>
      <p:sp>
        <p:nvSpPr>
          <p:cNvPr id="14" name="Text 10"/>
          <p:cNvSpPr/>
          <p:nvPr>
            <p:custDataLst>
              <p:tags r:id="rId10"/>
            </p:custDataLst>
          </p:nvPr>
        </p:nvSpPr>
        <p:spPr>
          <a:xfrm>
            <a:off x="4726960" y="4124563"/>
            <a:ext cx="194072"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华文中宋" panose="02010600040101010101" charset="-122"/>
                <a:ea typeface="华文中宋" panose="02010600040101010101" charset="-122"/>
                <a:cs typeface="华文中宋" panose="02010600040101010101" charset="-122"/>
              </a:rPr>
              <a:t>2</a:t>
            </a:r>
            <a:endParaRPr lang="en-US" sz="2625" dirty="0"/>
          </a:p>
        </p:txBody>
      </p:sp>
      <p:sp>
        <p:nvSpPr>
          <p:cNvPr id="15" name="Text 11"/>
          <p:cNvSpPr/>
          <p:nvPr>
            <p:custDataLst>
              <p:tags r:id="rId11"/>
            </p:custDataLst>
          </p:nvPr>
        </p:nvSpPr>
        <p:spPr>
          <a:xfrm>
            <a:off x="6046113" y="4055150"/>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带宽利用率提升</a:t>
            </a:r>
            <a:endParaRPr lang="en-US" sz="2185" dirty="0"/>
          </a:p>
        </p:txBody>
      </p:sp>
      <p:sp>
        <p:nvSpPr>
          <p:cNvPr id="16" name="Text 12"/>
          <p:cNvSpPr/>
          <p:nvPr>
            <p:custDataLst>
              <p:tags r:id="rId12"/>
            </p:custDataLst>
          </p:nvPr>
        </p:nvSpPr>
        <p:spPr>
          <a:xfrm>
            <a:off x="6046113" y="4535567"/>
            <a:ext cx="7751088"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与传统的</a:t>
            </a:r>
            <a:r>
              <a:rPr lang="en-US" sz="1750" dirty="0">
                <a:solidFill>
                  <a:srgbClr val="272525"/>
                </a:solidFill>
                <a:ea typeface="Eudoxus Sans" pitchFamily="34" charset="-122"/>
                <a:cs typeface="+mn-lt"/>
              </a:rPr>
              <a:t>AllReduce</a:t>
            </a:r>
            <a:r>
              <a:rPr lang="en-US" sz="1750" dirty="0">
                <a:solidFill>
                  <a:srgbClr val="272525"/>
                </a:solidFill>
                <a:latin typeface="Eudoxus Sans" pitchFamily="34" charset="0"/>
                <a:ea typeface="Eudoxus Sans" pitchFamily="34" charset="-122"/>
                <a:cs typeface="Eudoxus Sans" pitchFamily="34" charset="-120"/>
              </a:rPr>
              <a:t>方式相比</a:t>
            </a:r>
            <a:r>
              <a:rPr lang="en-US" sz="1750" dirty="0">
                <a:solidFill>
                  <a:srgbClr val="272525"/>
                </a:solidFill>
                <a:ea typeface="Eudoxus Sans" pitchFamily="34" charset="-122"/>
                <a:cs typeface="+mn-lt"/>
              </a:rPr>
              <a:t>，Ring-AllReduce</a:t>
            </a:r>
            <a:r>
              <a:rPr lang="en-US" sz="1750" dirty="0">
                <a:solidFill>
                  <a:srgbClr val="272525"/>
                </a:solidFill>
                <a:latin typeface="Eudoxus Sans" pitchFamily="34" charset="0"/>
                <a:ea typeface="Eudoxus Sans" pitchFamily="34" charset="-122"/>
                <a:cs typeface="Eudoxus Sans" pitchFamily="34" charset="-120"/>
              </a:rPr>
              <a:t>能够充分利用可用带宽资源。它将数据传输过程分解为多个小步骤，最大化了并行度和带宽利用率。</a:t>
            </a:r>
            <a:endParaRPr lang="en-US" sz="1750" dirty="0"/>
          </a:p>
        </p:txBody>
      </p:sp>
      <p:sp>
        <p:nvSpPr>
          <p:cNvPr id="17" name="Shape 13"/>
          <p:cNvSpPr/>
          <p:nvPr>
            <p:custDataLst>
              <p:tags r:id="rId13"/>
            </p:custDataLst>
          </p:nvPr>
        </p:nvSpPr>
        <p:spPr>
          <a:xfrm>
            <a:off x="5074027" y="6124039"/>
            <a:ext cx="777597" cy="44410"/>
          </a:xfrm>
          <a:prstGeom prst="roundRect">
            <a:avLst>
              <a:gd name="adj" fmla="val 225151"/>
            </a:avLst>
          </a:prstGeom>
          <a:solidFill>
            <a:srgbClr val="B2D4E5"/>
          </a:solidFill>
        </p:spPr>
      </p:sp>
      <p:sp>
        <p:nvSpPr>
          <p:cNvPr id="18" name="Shape 14"/>
          <p:cNvSpPr/>
          <p:nvPr>
            <p:custDataLst>
              <p:tags r:id="rId14"/>
            </p:custDataLst>
          </p:nvPr>
        </p:nvSpPr>
        <p:spPr>
          <a:xfrm>
            <a:off x="4574084" y="5896332"/>
            <a:ext cx="499943" cy="499943"/>
          </a:xfrm>
          <a:prstGeom prst="roundRect">
            <a:avLst>
              <a:gd name="adj" fmla="val 20000"/>
            </a:avLst>
          </a:prstGeom>
          <a:solidFill>
            <a:srgbClr val="CCEEFF"/>
          </a:solidFill>
          <a:ln w="7620">
            <a:solidFill>
              <a:srgbClr val="B2D4E5"/>
            </a:solidFill>
            <a:prstDash val="solid"/>
          </a:ln>
        </p:spPr>
      </p:sp>
      <p:sp>
        <p:nvSpPr>
          <p:cNvPr id="19" name="Text 15"/>
          <p:cNvSpPr/>
          <p:nvPr>
            <p:custDataLst>
              <p:tags r:id="rId15"/>
            </p:custDataLst>
          </p:nvPr>
        </p:nvSpPr>
        <p:spPr>
          <a:xfrm>
            <a:off x="4724221" y="5938004"/>
            <a:ext cx="199668" cy="416481"/>
          </a:xfrm>
          <a:prstGeom prst="rect">
            <a:avLst/>
          </a:prstGeom>
          <a:noFill/>
        </p:spPr>
        <p:txBody>
          <a:bodyPr wrap="none" rtlCol="0" anchor="t"/>
          <a:lstStyle/>
          <a:p>
            <a:pPr marL="0" indent="0" algn="ctr">
              <a:lnSpc>
                <a:spcPts val="3280"/>
              </a:lnSpc>
              <a:buNone/>
            </a:pPr>
            <a:r>
              <a:rPr lang="en-US" sz="2625" b="1" dirty="0">
                <a:solidFill>
                  <a:srgbClr val="272525"/>
                </a:solidFill>
                <a:latin typeface="华文中宋" panose="02010600040101010101" charset="-122"/>
                <a:ea typeface="华文中宋" panose="02010600040101010101" charset="-122"/>
                <a:cs typeface="华文中宋" panose="02010600040101010101" charset="-122"/>
              </a:rPr>
              <a:t>3</a:t>
            </a:r>
            <a:endParaRPr lang="en-US" sz="2625" dirty="0"/>
          </a:p>
        </p:txBody>
      </p:sp>
      <p:sp>
        <p:nvSpPr>
          <p:cNvPr id="20" name="Text 16"/>
          <p:cNvSpPr/>
          <p:nvPr>
            <p:custDataLst>
              <p:tags r:id="rId16"/>
            </p:custDataLst>
          </p:nvPr>
        </p:nvSpPr>
        <p:spPr>
          <a:xfrm>
            <a:off x="6046113" y="5868591"/>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扩展性增强</a:t>
            </a:r>
            <a:endParaRPr lang="en-US" sz="2185" dirty="0"/>
          </a:p>
        </p:txBody>
      </p:sp>
      <p:sp>
        <p:nvSpPr>
          <p:cNvPr id="21" name="Text 17"/>
          <p:cNvSpPr/>
          <p:nvPr>
            <p:custDataLst>
              <p:tags r:id="rId17"/>
            </p:custDataLst>
          </p:nvPr>
        </p:nvSpPr>
        <p:spPr>
          <a:xfrm>
            <a:off x="6046113" y="6349008"/>
            <a:ext cx="7751088" cy="666512"/>
          </a:xfrm>
          <a:prstGeom prst="rect">
            <a:avLst/>
          </a:prstGeom>
          <a:noFill/>
        </p:spPr>
        <p:txBody>
          <a:bodyPr wrap="square" rtlCol="0" anchor="t"/>
          <a:lstStyle/>
          <a:p>
            <a:pPr marL="0" indent="0" algn="l">
              <a:lnSpc>
                <a:spcPts val="2625"/>
              </a:lnSpc>
              <a:buNone/>
            </a:pPr>
            <a:r>
              <a:rPr lang="en-US" sz="1750" dirty="0">
                <a:solidFill>
                  <a:srgbClr val="272525"/>
                </a:solidFill>
                <a:ea typeface="Eudoxus Sans" pitchFamily="34" charset="-122"/>
                <a:cs typeface="+mn-lt"/>
              </a:rPr>
              <a:t>Ring-AllReduce</a:t>
            </a:r>
            <a:r>
              <a:rPr lang="en-US" sz="1750" dirty="0">
                <a:solidFill>
                  <a:srgbClr val="272525"/>
                </a:solidFill>
                <a:latin typeface="Eudoxus Sans" pitchFamily="34" charset="0"/>
                <a:ea typeface="Eudoxus Sans" pitchFamily="34" charset="-122"/>
                <a:cs typeface="Eudoxus Sans" pitchFamily="34" charset="-120"/>
              </a:rPr>
              <a:t>的环形拓扑结构具有出色的扩展性。随着节点数增加，其通信时间复杂度仅为</a:t>
            </a:r>
            <a:r>
              <a:rPr lang="en-US" sz="1750" dirty="0">
                <a:solidFill>
                  <a:srgbClr val="272525"/>
                </a:solidFill>
                <a:ea typeface="Eudoxus Sans" pitchFamily="34" charset="-122"/>
                <a:cs typeface="+mn-lt"/>
              </a:rPr>
              <a:t>O(log n)</a:t>
            </a:r>
            <a:r>
              <a:rPr lang="en-US" sz="1750" dirty="0">
                <a:solidFill>
                  <a:srgbClr val="272525"/>
                </a:solidFill>
                <a:latin typeface="Eudoxus Sans" pitchFamily="34" charset="0"/>
                <a:ea typeface="Eudoxus Sans" pitchFamily="34" charset="-122"/>
                <a:cs typeface="Eudoxus Sans" pitchFamily="34" charset="-120"/>
              </a:rPr>
              <a:t>，在大规模分布式训练中表现优异。</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309574"/>
            <a:ext cx="6665119" cy="694373"/>
          </a:xfrm>
          <a:prstGeom prst="rect">
            <a:avLst/>
          </a:prstGeom>
          <a:noFill/>
        </p:spPr>
        <p:txBody>
          <a:bodyPr wrap="none" rtlCol="0" anchor="t"/>
          <a:lstStyle/>
          <a:p>
            <a:pPr marL="0" indent="0">
              <a:lnSpc>
                <a:spcPts val="5470"/>
              </a:lnSpc>
              <a:buNone/>
            </a:pPr>
            <a:r>
              <a:rPr lang="en-US" sz="4375" b="1" dirty="0">
                <a:solidFill>
                  <a:srgbClr val="000000"/>
                </a:solidFill>
                <a:latin typeface="华文中宋" panose="02010600040101010101" charset="-122"/>
                <a:ea typeface="华文中宋" panose="02010600040101010101" charset="-122"/>
                <a:cs typeface="华文中宋" panose="02010600040101010101" charset="-122"/>
              </a:rPr>
              <a:t>大规模分布式训练中的应用</a:t>
            </a:r>
            <a:endParaRPr lang="en-US" sz="4375" dirty="0"/>
          </a:p>
        </p:txBody>
      </p:sp>
      <p:sp>
        <p:nvSpPr>
          <p:cNvPr id="6" name="Text 2"/>
          <p:cNvSpPr/>
          <p:nvPr/>
        </p:nvSpPr>
        <p:spPr>
          <a:xfrm>
            <a:off x="833199" y="3337203"/>
            <a:ext cx="7477601" cy="999768"/>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在大规模的分布式深度学习训练中，</a:t>
            </a:r>
            <a:r>
              <a:rPr lang="en-US" sz="1750" dirty="0">
                <a:solidFill>
                  <a:srgbClr val="272525"/>
                </a:solidFill>
                <a:ea typeface="Eudoxus Sans" pitchFamily="34" charset="-122"/>
                <a:cs typeface="+mn-lt"/>
              </a:rPr>
              <a:t>Ring</a:t>
            </a:r>
            <a:r>
              <a:rPr lang="en-US" sz="1750" dirty="0">
                <a:solidFill>
                  <a:srgbClr val="272525"/>
                </a:solidFill>
                <a:latin typeface="Eudoxus Sans" pitchFamily="34" charset="0"/>
                <a:ea typeface="Eudoxus Sans" pitchFamily="34" charset="-122"/>
                <a:cs typeface="Eudoxus Sans" pitchFamily="34" charset="-120"/>
              </a:rPr>
              <a:t>-</a:t>
            </a:r>
            <a:r>
              <a:rPr lang="en-US" sz="1750" dirty="0">
                <a:solidFill>
                  <a:srgbClr val="272525"/>
                </a:solidFill>
                <a:ea typeface="Eudoxus Sans" pitchFamily="34" charset="-122"/>
                <a:cs typeface="+mn-lt"/>
              </a:rPr>
              <a:t>AllReduce</a:t>
            </a:r>
            <a:r>
              <a:rPr lang="en-US" sz="1750" dirty="0">
                <a:solidFill>
                  <a:srgbClr val="272525"/>
                </a:solidFill>
                <a:latin typeface="Eudoxus Sans" pitchFamily="34" charset="0"/>
                <a:ea typeface="Eudoxus Sans" pitchFamily="34" charset="-122"/>
                <a:cs typeface="Eudoxus Sans" pitchFamily="34" charset="-120"/>
              </a:rPr>
              <a:t>算法发挥了其卓越的性能优势。其优化后的数据传递机制和出色的扩展性使其能够轻松应对数以百计甚至上千个节点的大型集群。</a:t>
            </a:r>
            <a:endParaRPr lang="en-US" sz="1750" dirty="0"/>
          </a:p>
        </p:txBody>
      </p:sp>
      <p:sp>
        <p:nvSpPr>
          <p:cNvPr id="7" name="Text 3"/>
          <p:cNvSpPr/>
          <p:nvPr/>
        </p:nvSpPr>
        <p:spPr>
          <a:xfrm>
            <a:off x="833199" y="4586883"/>
            <a:ext cx="7477601" cy="1333024"/>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借助</a:t>
            </a:r>
            <a:r>
              <a:rPr lang="en-US" sz="1750" dirty="0">
                <a:solidFill>
                  <a:srgbClr val="272525"/>
                </a:solidFill>
                <a:ea typeface="Eudoxus Sans" pitchFamily="34" charset="-122"/>
                <a:cs typeface="+mn-lt"/>
              </a:rPr>
              <a:t>Ring-AllReduce</a:t>
            </a:r>
            <a:r>
              <a:rPr lang="en-US" sz="1750" dirty="0">
                <a:solidFill>
                  <a:srgbClr val="272525"/>
                </a:solidFill>
                <a:latin typeface="Eudoxus Sans" pitchFamily="34" charset="0"/>
                <a:ea typeface="Eudoxus Sans" pitchFamily="34" charset="-122"/>
                <a:cs typeface="Eudoxus Sans" pitchFamily="34" charset="-120"/>
              </a:rPr>
              <a:t>的高效通信协议，大规模分布式训练可以充分利用集群中的并行计算资源，大幅缩短训练时间。同时，其优化后的带宽利用率也确保了整体训练效率的持续提升。这为工业界部署更大规模的深度学习应用提供了重要基础。</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037993" y="2077760"/>
            <a:ext cx="9997678" cy="694373"/>
          </a:xfrm>
          <a:prstGeom prst="rect">
            <a:avLst/>
          </a:prstGeom>
          <a:noFill/>
        </p:spPr>
        <p:txBody>
          <a:bodyPr wrap="none" rtlCol="0" anchor="t"/>
          <a:lstStyle/>
          <a:p>
            <a:pPr marL="0" indent="0">
              <a:lnSpc>
                <a:spcPts val="5470"/>
              </a:lnSpc>
              <a:buNone/>
            </a:pPr>
            <a:r>
              <a:rPr lang="en-US" sz="4375" b="1" dirty="0">
                <a:solidFill>
                  <a:srgbClr val="000000"/>
                </a:solidFill>
                <a:latin typeface="华文中宋" panose="02010600040101010101" charset="-122"/>
                <a:ea typeface="华文中宋" panose="02010600040101010101" charset="-122"/>
                <a:cs typeface="华文中宋" panose="02010600040101010101" charset="-122"/>
              </a:rPr>
              <a:t>组通信优化对训练速度和模型性能的影响</a:t>
            </a:r>
            <a:endParaRPr lang="en-US" sz="4375" dirty="0"/>
          </a:p>
        </p:txBody>
      </p:sp>
      <p:sp>
        <p:nvSpPr>
          <p:cNvPr id="5" name="Text 2"/>
          <p:cNvSpPr/>
          <p:nvPr>
            <p:custDataLst>
              <p:tags r:id="rId2"/>
            </p:custDataLst>
          </p:nvPr>
        </p:nvSpPr>
        <p:spPr>
          <a:xfrm>
            <a:off x="2037993" y="3327559"/>
            <a:ext cx="3295888" cy="733187"/>
          </a:xfrm>
          <a:prstGeom prst="rect">
            <a:avLst/>
          </a:prstGeom>
          <a:noFill/>
        </p:spPr>
        <p:txBody>
          <a:bodyPr wrap="none" rtlCol="0" anchor="t"/>
          <a:lstStyle/>
          <a:p>
            <a:pPr marL="0" indent="0" algn="ctr">
              <a:lnSpc>
                <a:spcPts val="5775"/>
              </a:lnSpc>
              <a:buNone/>
            </a:pPr>
            <a:r>
              <a:rPr lang="en-US" sz="5775" b="1" dirty="0">
                <a:solidFill>
                  <a:srgbClr val="272525"/>
                </a:solidFill>
                <a:ea typeface="华文中宋" panose="02010600040101010101" charset="-122"/>
                <a:cs typeface="+mn-lt"/>
              </a:rPr>
              <a:t>5x</a:t>
            </a:r>
            <a:endParaRPr lang="en-US" sz="5775" dirty="0">
              <a:cs typeface="+mn-lt"/>
            </a:endParaRPr>
          </a:p>
        </p:txBody>
      </p:sp>
      <p:sp>
        <p:nvSpPr>
          <p:cNvPr id="6" name="Text 3"/>
          <p:cNvSpPr/>
          <p:nvPr>
            <p:custDataLst>
              <p:tags r:id="rId3"/>
            </p:custDataLst>
          </p:nvPr>
        </p:nvSpPr>
        <p:spPr>
          <a:xfrm>
            <a:off x="2297192" y="4338399"/>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训练时间缩短</a:t>
            </a:r>
            <a:endParaRPr lang="en-US" sz="2185" dirty="0"/>
          </a:p>
        </p:txBody>
      </p:sp>
      <p:sp>
        <p:nvSpPr>
          <p:cNvPr id="7" name="Text 4"/>
          <p:cNvSpPr/>
          <p:nvPr>
            <p:custDataLst>
              <p:tags r:id="rId4"/>
            </p:custDataLst>
          </p:nvPr>
        </p:nvSpPr>
        <p:spPr>
          <a:xfrm>
            <a:off x="2037993" y="4818817"/>
            <a:ext cx="3295888" cy="1333024"/>
          </a:xfrm>
          <a:prstGeom prst="rect">
            <a:avLst/>
          </a:prstGeom>
          <a:noFill/>
        </p:spPr>
        <p:txBody>
          <a:bodyPr wrap="square" rtlCol="0" anchor="t"/>
          <a:lstStyle/>
          <a:p>
            <a:pPr marL="0" indent="0" algn="ctr">
              <a:lnSpc>
                <a:spcPts val="2625"/>
              </a:lnSpc>
              <a:buNone/>
            </a:pPr>
            <a:r>
              <a:rPr lang="en-US" sz="1750" dirty="0">
                <a:solidFill>
                  <a:srgbClr val="272525"/>
                </a:solidFill>
                <a:latin typeface="Eudoxus Sans" pitchFamily="34" charset="0"/>
                <a:ea typeface="Eudoxus Sans" pitchFamily="34" charset="-122"/>
                <a:cs typeface="Eudoxus Sans" pitchFamily="34" charset="-120"/>
              </a:rPr>
              <a:t>通过采用优化的组通信技术，如</a:t>
            </a:r>
            <a:r>
              <a:rPr lang="en-US" sz="1750" dirty="0">
                <a:solidFill>
                  <a:srgbClr val="272525"/>
                </a:solidFill>
                <a:ea typeface="Eudoxus Sans" pitchFamily="34" charset="-122"/>
                <a:cs typeface="+mn-lt"/>
              </a:rPr>
              <a:t>Ring-AllReduce</a:t>
            </a:r>
            <a:r>
              <a:rPr lang="en-US" sz="1750" dirty="0">
                <a:solidFill>
                  <a:srgbClr val="272525"/>
                </a:solidFill>
                <a:latin typeface="Eudoxus Sans" pitchFamily="34" charset="0"/>
                <a:ea typeface="Eudoxus Sans" pitchFamily="34" charset="-122"/>
                <a:cs typeface="Eudoxus Sans" pitchFamily="34" charset="-120"/>
              </a:rPr>
              <a:t>，训练时间可以大幅缩短</a:t>
            </a:r>
            <a:r>
              <a:rPr lang="en-US" sz="1750" dirty="0">
                <a:solidFill>
                  <a:srgbClr val="272525"/>
                </a:solidFill>
                <a:ea typeface="Eudoxus Sans" pitchFamily="34" charset="-122"/>
                <a:cs typeface="+mn-lt"/>
              </a:rPr>
              <a:t>5</a:t>
            </a:r>
            <a:r>
              <a:rPr lang="en-US" sz="1750" dirty="0">
                <a:solidFill>
                  <a:srgbClr val="272525"/>
                </a:solidFill>
                <a:latin typeface="Eudoxus Sans" pitchFamily="34" charset="0"/>
                <a:ea typeface="Eudoxus Sans" pitchFamily="34" charset="-122"/>
                <a:cs typeface="Eudoxus Sans" pitchFamily="34" charset="-120"/>
              </a:rPr>
              <a:t>倍以上。这极大提升了深度学习模型的开发效率。</a:t>
            </a:r>
            <a:endParaRPr lang="en-US" sz="1750" dirty="0"/>
          </a:p>
        </p:txBody>
      </p:sp>
      <p:sp>
        <p:nvSpPr>
          <p:cNvPr id="8" name="Text 5"/>
          <p:cNvSpPr/>
          <p:nvPr>
            <p:custDataLst>
              <p:tags r:id="rId5"/>
            </p:custDataLst>
          </p:nvPr>
        </p:nvSpPr>
        <p:spPr>
          <a:xfrm>
            <a:off x="5667137" y="3327559"/>
            <a:ext cx="3296007" cy="733187"/>
          </a:xfrm>
          <a:prstGeom prst="rect">
            <a:avLst/>
          </a:prstGeom>
          <a:noFill/>
        </p:spPr>
        <p:txBody>
          <a:bodyPr wrap="none" rtlCol="0" anchor="t"/>
          <a:lstStyle/>
          <a:p>
            <a:pPr marL="0" indent="0" algn="ctr">
              <a:lnSpc>
                <a:spcPts val="5775"/>
              </a:lnSpc>
              <a:buNone/>
            </a:pPr>
            <a:r>
              <a:rPr lang="en-US" sz="5775" b="1" dirty="0">
                <a:solidFill>
                  <a:srgbClr val="272525"/>
                </a:solidFill>
                <a:ea typeface="华文中宋" panose="02010600040101010101" charset="-122"/>
                <a:cs typeface="+mn-lt"/>
              </a:rPr>
              <a:t>15%</a:t>
            </a:r>
            <a:endParaRPr lang="en-US" sz="5775" dirty="0">
              <a:cs typeface="+mn-lt"/>
            </a:endParaRPr>
          </a:p>
        </p:txBody>
      </p:sp>
      <p:sp>
        <p:nvSpPr>
          <p:cNvPr id="9" name="Text 6"/>
          <p:cNvSpPr/>
          <p:nvPr>
            <p:custDataLst>
              <p:tags r:id="rId6"/>
            </p:custDataLst>
          </p:nvPr>
        </p:nvSpPr>
        <p:spPr>
          <a:xfrm>
            <a:off x="5926336" y="4338399"/>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模型性能提高</a:t>
            </a:r>
            <a:endParaRPr lang="en-US" sz="2185" dirty="0"/>
          </a:p>
        </p:txBody>
      </p:sp>
      <p:sp>
        <p:nvSpPr>
          <p:cNvPr id="10" name="Text 7"/>
          <p:cNvSpPr/>
          <p:nvPr>
            <p:custDataLst>
              <p:tags r:id="rId7"/>
            </p:custDataLst>
          </p:nvPr>
        </p:nvSpPr>
        <p:spPr>
          <a:xfrm>
            <a:off x="5667137" y="4818817"/>
            <a:ext cx="3296007" cy="1333024"/>
          </a:xfrm>
          <a:prstGeom prst="rect">
            <a:avLst/>
          </a:prstGeom>
          <a:noFill/>
        </p:spPr>
        <p:txBody>
          <a:bodyPr wrap="square" rtlCol="0" anchor="t"/>
          <a:lstStyle/>
          <a:p>
            <a:pPr marL="0" indent="0" algn="ctr">
              <a:lnSpc>
                <a:spcPts val="2625"/>
              </a:lnSpc>
              <a:buNone/>
            </a:pPr>
            <a:r>
              <a:rPr lang="en-US" sz="1750" dirty="0">
                <a:solidFill>
                  <a:srgbClr val="272525"/>
                </a:solidFill>
                <a:latin typeface="Eudoxus Sans" pitchFamily="34" charset="0"/>
                <a:ea typeface="Eudoxus Sans" pitchFamily="34" charset="-122"/>
                <a:cs typeface="Eudoxus Sans" pitchFamily="34" charset="-120"/>
              </a:rPr>
              <a:t>优化后的组通信能够更好地利用分布式集群的计算资源，训练出的模型性能可提高</a:t>
            </a:r>
            <a:r>
              <a:rPr lang="en-US" sz="1750" dirty="0">
                <a:solidFill>
                  <a:srgbClr val="272525"/>
                </a:solidFill>
                <a:ea typeface="Eudoxus Sans" pitchFamily="34" charset="-122"/>
                <a:cs typeface="+mn-lt"/>
              </a:rPr>
              <a:t>15%</a:t>
            </a:r>
            <a:r>
              <a:rPr lang="en-US" sz="1750" dirty="0">
                <a:solidFill>
                  <a:srgbClr val="272525"/>
                </a:solidFill>
                <a:latin typeface="Eudoxus Sans" pitchFamily="34" charset="0"/>
                <a:ea typeface="Eudoxus Sans" pitchFamily="34" charset="-122"/>
                <a:cs typeface="Eudoxus Sans" pitchFamily="34" charset="-120"/>
              </a:rPr>
              <a:t>甚至更多。</a:t>
            </a:r>
            <a:endParaRPr lang="en-US" sz="1750" dirty="0"/>
          </a:p>
        </p:txBody>
      </p:sp>
      <p:sp>
        <p:nvSpPr>
          <p:cNvPr id="11" name="Text 8"/>
          <p:cNvSpPr/>
          <p:nvPr>
            <p:custDataLst>
              <p:tags r:id="rId8"/>
            </p:custDataLst>
          </p:nvPr>
        </p:nvSpPr>
        <p:spPr>
          <a:xfrm>
            <a:off x="9296400" y="3327559"/>
            <a:ext cx="3296007" cy="733187"/>
          </a:xfrm>
          <a:prstGeom prst="rect">
            <a:avLst/>
          </a:prstGeom>
          <a:noFill/>
        </p:spPr>
        <p:txBody>
          <a:bodyPr wrap="none" rtlCol="0" anchor="t"/>
          <a:lstStyle/>
          <a:p>
            <a:pPr marL="0" indent="0" algn="ctr">
              <a:lnSpc>
                <a:spcPts val="5775"/>
              </a:lnSpc>
              <a:buNone/>
            </a:pPr>
            <a:r>
              <a:rPr lang="en-US" sz="5775" b="1" dirty="0">
                <a:solidFill>
                  <a:srgbClr val="272525"/>
                </a:solidFill>
                <a:ea typeface="华文中宋" panose="02010600040101010101" charset="-122"/>
                <a:cs typeface="+mn-lt"/>
              </a:rPr>
              <a:t>97%</a:t>
            </a:r>
            <a:endParaRPr lang="en-US" sz="5775" dirty="0">
              <a:cs typeface="+mn-lt"/>
            </a:endParaRPr>
          </a:p>
        </p:txBody>
      </p:sp>
      <p:sp>
        <p:nvSpPr>
          <p:cNvPr id="12" name="Text 9"/>
          <p:cNvSpPr/>
          <p:nvPr>
            <p:custDataLst>
              <p:tags r:id="rId9"/>
            </p:custDataLst>
          </p:nvPr>
        </p:nvSpPr>
        <p:spPr>
          <a:xfrm>
            <a:off x="9555599" y="4338399"/>
            <a:ext cx="2777490" cy="347186"/>
          </a:xfrm>
          <a:prstGeom prst="rect">
            <a:avLst/>
          </a:prstGeom>
          <a:noFill/>
        </p:spPr>
        <p:txBody>
          <a:bodyPr wrap="none" rtlCol="0" anchor="t"/>
          <a:lstStyle/>
          <a:p>
            <a:pPr marL="0" indent="0" algn="ctr">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带宽利用率增加</a:t>
            </a:r>
            <a:endParaRPr lang="en-US" sz="2185" dirty="0"/>
          </a:p>
        </p:txBody>
      </p:sp>
      <p:sp>
        <p:nvSpPr>
          <p:cNvPr id="13" name="Text 10"/>
          <p:cNvSpPr/>
          <p:nvPr>
            <p:custDataLst>
              <p:tags r:id="rId10"/>
            </p:custDataLst>
          </p:nvPr>
        </p:nvSpPr>
        <p:spPr>
          <a:xfrm>
            <a:off x="9296400" y="4818817"/>
            <a:ext cx="3296007" cy="1333024"/>
          </a:xfrm>
          <a:prstGeom prst="rect">
            <a:avLst/>
          </a:prstGeom>
          <a:noFill/>
        </p:spPr>
        <p:txBody>
          <a:bodyPr wrap="square" rtlCol="0" anchor="t"/>
          <a:lstStyle/>
          <a:p>
            <a:pPr marL="0" indent="0" algn="ctr">
              <a:lnSpc>
                <a:spcPts val="2625"/>
              </a:lnSpc>
              <a:buNone/>
            </a:pPr>
            <a:r>
              <a:rPr lang="en-US" sz="1750" dirty="0">
                <a:solidFill>
                  <a:srgbClr val="272525"/>
                </a:solidFill>
                <a:ea typeface="Eudoxus Sans" pitchFamily="34" charset="-122"/>
                <a:cs typeface="+mn-lt"/>
              </a:rPr>
              <a:t>Ring-AllReduce</a:t>
            </a:r>
            <a:r>
              <a:rPr lang="en-US" sz="1750" dirty="0">
                <a:solidFill>
                  <a:srgbClr val="272525"/>
                </a:solidFill>
                <a:latin typeface="Eudoxus Sans" pitchFamily="34" charset="0"/>
                <a:ea typeface="Eudoxus Sans" pitchFamily="34" charset="-122"/>
                <a:cs typeface="Eudoxus Sans" pitchFamily="34" charset="-120"/>
              </a:rPr>
              <a:t>等算法能够将网络带宽的利用率提升至</a:t>
            </a:r>
            <a:r>
              <a:rPr lang="en-US" sz="1750" dirty="0">
                <a:solidFill>
                  <a:srgbClr val="272525"/>
                </a:solidFill>
                <a:ea typeface="Eudoxus Sans" pitchFamily="34" charset="-122"/>
                <a:cs typeface="+mn-lt"/>
              </a:rPr>
              <a:t>97%</a:t>
            </a:r>
            <a:r>
              <a:rPr lang="en-US" sz="1750" dirty="0">
                <a:solidFill>
                  <a:srgbClr val="272525"/>
                </a:solidFill>
                <a:latin typeface="Eudoxus Sans" pitchFamily="34" charset="0"/>
                <a:ea typeface="Eudoxus Sans" pitchFamily="34" charset="-122"/>
                <a:cs typeface="Eudoxus Sans" pitchFamily="34" charset="-120"/>
              </a:rPr>
              <a:t>左右，大幅改善了分布式训练的整体效率。</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383506"/>
            <a:ext cx="5554980" cy="694373"/>
          </a:xfrm>
          <a:prstGeom prst="rect">
            <a:avLst/>
          </a:prstGeom>
          <a:noFill/>
        </p:spPr>
        <p:txBody>
          <a:bodyPr wrap="none" rtlCol="0" anchor="t"/>
          <a:lstStyle/>
          <a:p>
            <a:pPr marL="0" indent="0">
              <a:lnSpc>
                <a:spcPts val="5470"/>
              </a:lnSpc>
              <a:buNone/>
            </a:pPr>
            <a:r>
              <a:rPr lang="en-US" sz="4375" b="1" dirty="0">
                <a:solidFill>
                  <a:srgbClr val="000000"/>
                </a:solidFill>
                <a:latin typeface="华文中宋" panose="02010600040101010101" charset="-122"/>
                <a:ea typeface="华文中宋" panose="02010600040101010101" charset="-122"/>
                <a:cs typeface="华文中宋" panose="02010600040101010101" charset="-122"/>
              </a:rPr>
              <a:t>组通信技术发展趋势</a:t>
            </a:r>
            <a:endParaRPr lang="en-US" sz="4375" dirty="0"/>
          </a:p>
        </p:txBody>
      </p:sp>
      <p:sp>
        <p:nvSpPr>
          <p:cNvPr id="6" name="Shape 2"/>
          <p:cNvSpPr/>
          <p:nvPr>
            <p:custDataLst>
              <p:tags r:id="rId3"/>
            </p:custDataLst>
          </p:nvPr>
        </p:nvSpPr>
        <p:spPr>
          <a:xfrm>
            <a:off x="833199" y="2411135"/>
            <a:ext cx="4542115" cy="2606278"/>
          </a:xfrm>
          <a:prstGeom prst="roundRect">
            <a:avLst>
              <a:gd name="adj" fmla="val 3836"/>
            </a:avLst>
          </a:prstGeom>
          <a:solidFill>
            <a:srgbClr val="CCEEFF"/>
          </a:solidFill>
          <a:ln w="7620">
            <a:solidFill>
              <a:srgbClr val="B2D4E5"/>
            </a:solidFill>
            <a:prstDash val="solid"/>
          </a:ln>
        </p:spPr>
      </p:sp>
      <p:sp>
        <p:nvSpPr>
          <p:cNvPr id="7" name="Text 3"/>
          <p:cNvSpPr/>
          <p:nvPr>
            <p:custDataLst>
              <p:tags r:id="rId4"/>
            </p:custDataLst>
          </p:nvPr>
        </p:nvSpPr>
        <p:spPr>
          <a:xfrm>
            <a:off x="1062990" y="2640925"/>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新兴通信协议</a:t>
            </a:r>
            <a:endParaRPr lang="en-US" sz="2185" dirty="0"/>
          </a:p>
        </p:txBody>
      </p:sp>
      <p:sp>
        <p:nvSpPr>
          <p:cNvPr id="8" name="Text 4"/>
          <p:cNvSpPr/>
          <p:nvPr>
            <p:custDataLst>
              <p:tags r:id="rId5"/>
            </p:custDataLst>
          </p:nvPr>
        </p:nvSpPr>
        <p:spPr>
          <a:xfrm>
            <a:off x="1062990" y="3121343"/>
            <a:ext cx="4082534" cy="1666280"/>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随着分布式深度学习规模的持续扩大，现有的组通信协议如</a:t>
            </a:r>
            <a:r>
              <a:rPr lang="en-US" sz="1750" dirty="0">
                <a:solidFill>
                  <a:srgbClr val="272525"/>
                </a:solidFill>
                <a:ea typeface="Eudoxus Sans" pitchFamily="34" charset="-122"/>
                <a:cs typeface="+mn-lt"/>
              </a:rPr>
              <a:t>MPI</a:t>
            </a:r>
            <a:r>
              <a:rPr lang="en-US" sz="1750" dirty="0">
                <a:solidFill>
                  <a:srgbClr val="272525"/>
                </a:solidFill>
                <a:latin typeface="Eudoxus Sans" pitchFamily="34" charset="0"/>
                <a:ea typeface="Eudoxus Sans" pitchFamily="34" charset="-122"/>
                <a:cs typeface="Eudoxus Sans" pitchFamily="34" charset="-120"/>
              </a:rPr>
              <a:t>和</a:t>
            </a:r>
            <a:r>
              <a:rPr lang="en-US" sz="1750" dirty="0">
                <a:solidFill>
                  <a:srgbClr val="272525"/>
                </a:solidFill>
                <a:ea typeface="Eudoxus Sans" pitchFamily="34" charset="-122"/>
                <a:cs typeface="+mn-lt"/>
              </a:rPr>
              <a:t>NCCL</a:t>
            </a:r>
            <a:r>
              <a:rPr lang="en-US" sz="1750" dirty="0">
                <a:solidFill>
                  <a:srgbClr val="272525"/>
                </a:solidFill>
                <a:latin typeface="Eudoxus Sans" pitchFamily="34" charset="0"/>
                <a:ea typeface="Eudoxus Sans" pitchFamily="34" charset="-122"/>
                <a:cs typeface="Eudoxus Sans" pitchFamily="34" charset="-120"/>
              </a:rPr>
              <a:t>将不断优化升级。一些新兴的高效通信协议如</a:t>
            </a:r>
            <a:r>
              <a:rPr lang="en-US" sz="1750" dirty="0">
                <a:solidFill>
                  <a:srgbClr val="272525"/>
                </a:solidFill>
                <a:ea typeface="Eudoxus Sans" pitchFamily="34" charset="-122"/>
                <a:cs typeface="+mn-lt"/>
              </a:rPr>
              <a:t>GLOO</a:t>
            </a:r>
            <a:r>
              <a:rPr lang="en-US" sz="1750" dirty="0">
                <a:solidFill>
                  <a:srgbClr val="272525"/>
                </a:solidFill>
                <a:latin typeface="Eudoxus Sans" pitchFamily="34" charset="0"/>
                <a:ea typeface="Eudoxus Sans" pitchFamily="34" charset="-122"/>
                <a:cs typeface="Eudoxus Sans" pitchFamily="34" charset="-120"/>
              </a:rPr>
              <a:t>和</a:t>
            </a:r>
            <a:r>
              <a:rPr lang="en-US" sz="1750" dirty="0">
                <a:solidFill>
                  <a:srgbClr val="272525"/>
                </a:solidFill>
                <a:ea typeface="Eudoxus Sans" pitchFamily="34" charset="-122"/>
                <a:cs typeface="+mn-lt"/>
              </a:rPr>
              <a:t>RCCL</a:t>
            </a:r>
            <a:r>
              <a:rPr lang="en-US" sz="1750" dirty="0">
                <a:solidFill>
                  <a:srgbClr val="272525"/>
                </a:solidFill>
                <a:latin typeface="Eudoxus Sans" pitchFamily="34" charset="0"/>
                <a:ea typeface="Eudoxus Sans" pitchFamily="34" charset="-122"/>
                <a:cs typeface="Eudoxus Sans" pitchFamily="34" charset="-120"/>
              </a:rPr>
              <a:t>有望在未来流行开来，进一步提升分布式训练的性能与效率。</a:t>
            </a:r>
            <a:endParaRPr lang="en-US" sz="1750" dirty="0"/>
          </a:p>
        </p:txBody>
      </p:sp>
      <p:sp>
        <p:nvSpPr>
          <p:cNvPr id="9" name="Shape 5"/>
          <p:cNvSpPr/>
          <p:nvPr>
            <p:custDataLst>
              <p:tags r:id="rId6"/>
            </p:custDataLst>
          </p:nvPr>
        </p:nvSpPr>
        <p:spPr>
          <a:xfrm>
            <a:off x="5597485" y="2411135"/>
            <a:ext cx="4542115" cy="2606278"/>
          </a:xfrm>
          <a:prstGeom prst="roundRect">
            <a:avLst>
              <a:gd name="adj" fmla="val 3836"/>
            </a:avLst>
          </a:prstGeom>
          <a:solidFill>
            <a:srgbClr val="CCEEFF"/>
          </a:solidFill>
          <a:ln w="7620">
            <a:solidFill>
              <a:srgbClr val="B2D4E5"/>
            </a:solidFill>
            <a:prstDash val="solid"/>
          </a:ln>
        </p:spPr>
      </p:sp>
      <p:sp>
        <p:nvSpPr>
          <p:cNvPr id="10" name="Text 6"/>
          <p:cNvSpPr/>
          <p:nvPr>
            <p:custDataLst>
              <p:tags r:id="rId7"/>
            </p:custDataLst>
          </p:nvPr>
        </p:nvSpPr>
        <p:spPr>
          <a:xfrm>
            <a:off x="5827276" y="2640925"/>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硬件加速支持</a:t>
            </a:r>
            <a:endParaRPr lang="en-US" sz="2185" dirty="0"/>
          </a:p>
        </p:txBody>
      </p:sp>
      <p:sp>
        <p:nvSpPr>
          <p:cNvPr id="11" name="Text 7"/>
          <p:cNvSpPr/>
          <p:nvPr>
            <p:custDataLst>
              <p:tags r:id="rId8"/>
            </p:custDataLst>
          </p:nvPr>
        </p:nvSpPr>
        <p:spPr>
          <a:xfrm>
            <a:off x="5827276" y="3121343"/>
            <a:ext cx="4082534" cy="1666280"/>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专用的通信硬件如</a:t>
            </a:r>
            <a:r>
              <a:rPr lang="en-US" sz="1750" dirty="0">
                <a:solidFill>
                  <a:srgbClr val="272525"/>
                </a:solidFill>
                <a:latin typeface="+mj-ea"/>
                <a:ea typeface="+mj-ea"/>
                <a:cs typeface="Eudoxus Sans" pitchFamily="34" charset="-120"/>
              </a:rPr>
              <a:t>InfiniBand</a:t>
            </a:r>
            <a:r>
              <a:rPr lang="en-US" sz="1750" dirty="0">
                <a:solidFill>
                  <a:srgbClr val="272525"/>
                </a:solidFill>
                <a:latin typeface="Eudoxus Sans" pitchFamily="34" charset="0"/>
                <a:ea typeface="Eudoxus Sans" pitchFamily="34" charset="-122"/>
                <a:cs typeface="Eudoxus Sans" pitchFamily="34" charset="-120"/>
              </a:rPr>
              <a:t>和</a:t>
            </a:r>
            <a:r>
              <a:rPr lang="en-US" sz="1750" dirty="0">
                <a:solidFill>
                  <a:srgbClr val="272525"/>
                </a:solidFill>
                <a:ea typeface="Eudoxus Sans" pitchFamily="34" charset="-122"/>
                <a:cs typeface="+mn-lt"/>
              </a:rPr>
              <a:t>RDMA</a:t>
            </a:r>
            <a:r>
              <a:rPr lang="en-US" sz="1750" dirty="0">
                <a:solidFill>
                  <a:srgbClr val="272525"/>
                </a:solidFill>
                <a:latin typeface="Eudoxus Sans" pitchFamily="34" charset="0"/>
                <a:ea typeface="Eudoxus Sans" pitchFamily="34" charset="-122"/>
                <a:cs typeface="Eudoxus Sans" pitchFamily="34" charset="-120"/>
              </a:rPr>
              <a:t>正在被广泛应用于大规模分布式训练集群。这些硬件加速技术能够大幅降低组通信的延迟和带宽开销，成为提升整体训练速度的关键所在。</a:t>
            </a:r>
            <a:endParaRPr lang="en-US" sz="1750" dirty="0"/>
          </a:p>
        </p:txBody>
      </p:sp>
      <p:sp>
        <p:nvSpPr>
          <p:cNvPr id="12" name="Shape 8"/>
          <p:cNvSpPr/>
          <p:nvPr/>
        </p:nvSpPr>
        <p:spPr>
          <a:xfrm>
            <a:off x="833199" y="5239583"/>
            <a:ext cx="9306401" cy="1606510"/>
          </a:xfrm>
          <a:prstGeom prst="roundRect">
            <a:avLst>
              <a:gd name="adj" fmla="val 6224"/>
            </a:avLst>
          </a:prstGeom>
          <a:solidFill>
            <a:srgbClr val="CCEEFF"/>
          </a:solidFill>
          <a:ln w="7620">
            <a:solidFill>
              <a:srgbClr val="B2D4E5"/>
            </a:solidFill>
            <a:prstDash val="solid"/>
          </a:ln>
        </p:spPr>
      </p:sp>
      <p:sp>
        <p:nvSpPr>
          <p:cNvPr id="13" name="Text 9"/>
          <p:cNvSpPr/>
          <p:nvPr/>
        </p:nvSpPr>
        <p:spPr>
          <a:xfrm>
            <a:off x="1062990" y="5469374"/>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华文中宋" panose="02010600040101010101" charset="-122"/>
                <a:ea typeface="华文中宋" panose="02010600040101010101" charset="-122"/>
                <a:cs typeface="华文中宋" panose="02010600040101010101" charset="-122"/>
              </a:rPr>
              <a:t>拓扑感知优化</a:t>
            </a:r>
            <a:endParaRPr lang="en-US" sz="2185" dirty="0"/>
          </a:p>
        </p:txBody>
      </p:sp>
      <p:sp>
        <p:nvSpPr>
          <p:cNvPr id="14" name="Text 10"/>
          <p:cNvSpPr/>
          <p:nvPr/>
        </p:nvSpPr>
        <p:spPr>
          <a:xfrm>
            <a:off x="1062990" y="5949791"/>
            <a:ext cx="8846820" cy="666512"/>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未来的组通信技术将更加注重利用集群的网络拓扑结构特征。通过自适应调整通信模式和数据流,可以进一步提升带宽利用率和扩展性,应对更大规模的分布式训练需求。</a:t>
            </a:r>
            <a:endParaRPr lang="en-US" sz="1750" dirty="0"/>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10.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11.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12.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13.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14.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15.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16.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17.xml><?xml version="1.0" encoding="utf-8"?>
<p:tagLst xmlns:p="http://schemas.openxmlformats.org/presentationml/2006/main">
  <p:tag name="KSO_WM_DIAGRAM_VIRTUALLY_FRAME" val="{&quot;height&quot;:222.38440944881887,&quot;left&quot;:160.47188976377953,&quot;top&quot;:262.01251968503936,&quot;width&quot;:831.056220472441}"/>
</p:tagLst>
</file>

<file path=ppt/tags/tag18.xml><?xml version="1.0" encoding="utf-8"?>
<p:tagLst xmlns:p="http://schemas.openxmlformats.org/presentationml/2006/main">
  <p:tag name="KSO_WM_DIAGRAM_VIRTUALLY_FRAME" val="{&quot;height&quot;:222.38440944881887,&quot;left&quot;:160.47188976377953,&quot;top&quot;:262.01251968503936,&quot;width&quot;:831.056220472441}"/>
</p:tagLst>
</file>

<file path=ppt/tags/tag19.xml><?xml version="1.0" encoding="utf-8"?>
<p:tagLst xmlns:p="http://schemas.openxmlformats.org/presentationml/2006/main">
  <p:tag name="KSO_WM_DIAGRAM_VIRTUALLY_FRAME" val="{&quot;height&quot;:222.38440944881887,&quot;left&quot;:160.47188976377953,&quot;top&quot;:262.01251968503936,&quot;width&quot;:831.056220472441}"/>
</p:tagLst>
</file>

<file path=ppt/tags/tag2.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20.xml><?xml version="1.0" encoding="utf-8"?>
<p:tagLst xmlns:p="http://schemas.openxmlformats.org/presentationml/2006/main">
  <p:tag name="KSO_WM_DIAGRAM_VIRTUALLY_FRAME" val="{&quot;height&quot;:222.38440944881887,&quot;left&quot;:160.47188976377953,&quot;top&quot;:262.01251968503936,&quot;width&quot;:831.056220472441}"/>
</p:tagLst>
</file>

<file path=ppt/tags/tag21.xml><?xml version="1.0" encoding="utf-8"?>
<p:tagLst xmlns:p="http://schemas.openxmlformats.org/presentationml/2006/main">
  <p:tag name="KSO_WM_DIAGRAM_VIRTUALLY_FRAME" val="{&quot;height&quot;:222.38440944881887,&quot;left&quot;:160.47188976377953,&quot;top&quot;:262.01251968503936,&quot;width&quot;:831.056220472441}"/>
</p:tagLst>
</file>

<file path=ppt/tags/tag22.xml><?xml version="1.0" encoding="utf-8"?>
<p:tagLst xmlns:p="http://schemas.openxmlformats.org/presentationml/2006/main">
  <p:tag name="KSO_WM_DIAGRAM_VIRTUALLY_FRAME" val="{&quot;height&quot;:222.38440944881887,&quot;left&quot;:160.47188976377953,&quot;top&quot;:262.01251968503936,&quot;width&quot;:831.056220472441}"/>
</p:tagLst>
</file>

<file path=ppt/tags/tag23.xml><?xml version="1.0" encoding="utf-8"?>
<p:tagLst xmlns:p="http://schemas.openxmlformats.org/presentationml/2006/main">
  <p:tag name="KSO_WM_DIAGRAM_VIRTUALLY_FRAME" val="{&quot;height&quot;:222.38440944881887,&quot;left&quot;:160.47188976377953,&quot;top&quot;:262.01251968503936,&quot;width&quot;:831.056220472441}"/>
</p:tagLst>
</file>

<file path=ppt/tags/tag24.xml><?xml version="1.0" encoding="utf-8"?>
<p:tagLst xmlns:p="http://schemas.openxmlformats.org/presentationml/2006/main">
  <p:tag name="KSO_WM_DIAGRAM_VIRTUALLY_FRAME" val="{&quot;height&quot;:222.38440944881887,&quot;left&quot;:160.47188976377953,&quot;top&quot;:262.01251968503936,&quot;width&quot;:831.056220472441}"/>
</p:tagLst>
</file>

<file path=ppt/tags/tag25.xml><?xml version="1.0" encoding="utf-8"?>
<p:tagLst xmlns:p="http://schemas.openxmlformats.org/presentationml/2006/main">
  <p:tag name="KSO_WM_DIAGRAM_VIRTUALLY_FRAME" val="{&quot;height&quot;:222.38440944881887,&quot;left&quot;:160.47188976377953,&quot;top&quot;:262.01251968503936,&quot;width&quot;:831.056220472441}"/>
</p:tagLst>
</file>

<file path=ppt/tags/tag26.xml><?xml version="1.0" encoding="utf-8"?>
<p:tagLst xmlns:p="http://schemas.openxmlformats.org/presentationml/2006/main">
  <p:tag name="KSO_WM_DIAGRAM_VIRTUALLY_FRAME" val="{&quot;height&quot;:205.2187401574803,&quot;left&quot;:65.60622047244094,&quot;top&quot;:189.8531496062992,&quot;width&quot;:732.7874803149606}"/>
</p:tagLst>
</file>

<file path=ppt/tags/tag27.xml><?xml version="1.0" encoding="utf-8"?>
<p:tagLst xmlns:p="http://schemas.openxmlformats.org/presentationml/2006/main">
  <p:tag name="KSO_WM_DIAGRAM_VIRTUALLY_FRAME" val="{&quot;height&quot;:205.2187401574803,&quot;left&quot;:65.60622047244094,&quot;top&quot;:189.8531496062992,&quot;width&quot;:732.7874803149606}"/>
</p:tagLst>
</file>

<file path=ppt/tags/tag28.xml><?xml version="1.0" encoding="utf-8"?>
<p:tagLst xmlns:p="http://schemas.openxmlformats.org/presentationml/2006/main">
  <p:tag name="KSO_WM_DIAGRAM_VIRTUALLY_FRAME" val="{&quot;height&quot;:205.2187401574803,&quot;left&quot;:65.60622047244094,&quot;top&quot;:189.8531496062992,&quot;width&quot;:732.7874803149606}"/>
</p:tagLst>
</file>

<file path=ppt/tags/tag29.xml><?xml version="1.0" encoding="utf-8"?>
<p:tagLst xmlns:p="http://schemas.openxmlformats.org/presentationml/2006/main">
  <p:tag name="KSO_WM_DIAGRAM_VIRTUALLY_FRAME" val="{&quot;height&quot;:205.2187401574803,&quot;left&quot;:65.60622047244094,&quot;top&quot;:189.8531496062992,&quot;width&quot;:732.7874803149606}"/>
</p:tagLst>
</file>

<file path=ppt/tags/tag3.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30.xml><?xml version="1.0" encoding="utf-8"?>
<p:tagLst xmlns:p="http://schemas.openxmlformats.org/presentationml/2006/main">
  <p:tag name="KSO_WM_DIAGRAM_VIRTUALLY_FRAME" val="{&quot;height&quot;:205.2187401574803,&quot;left&quot;:65.60622047244094,&quot;top&quot;:189.8531496062992,&quot;width&quot;:732.7874803149606}"/>
</p:tagLst>
</file>

<file path=ppt/tags/tag31.xml><?xml version="1.0" encoding="utf-8"?>
<p:tagLst xmlns:p="http://schemas.openxmlformats.org/presentationml/2006/main">
  <p:tag name="KSO_WM_DIAGRAM_VIRTUALLY_FRAME" val="{&quot;height&quot;:205.2187401574803,&quot;left&quot;:65.60622047244094,&quot;top&quot;:189.8531496062992,&quot;width&quot;:732.7874803149606}"/>
</p:tagLst>
</file>

<file path=ppt/tags/tag32.xml><?xml version="1.0" encoding="utf-8"?>
<p:tagLst xmlns:p="http://schemas.openxmlformats.org/presentationml/2006/main">
  <p:tag name="KSO_WM_DIAGRAM_VIRTUALLY_FRAME" val="{&quot;height&quot;:177.4781102362205,&quot;left&quot;:138.6,&quot;top&quot;:278.02503937007873,&quot;width&quot;:876.6}"/>
</p:tagLst>
</file>

<file path=ppt/tags/tag33.xml><?xml version="1.0" encoding="utf-8"?>
<p:tagLst xmlns:p="http://schemas.openxmlformats.org/presentationml/2006/main">
  <p:tag name="KSO_WM_DIAGRAM_VIRTUALLY_FRAME" val="{&quot;height&quot;:177.4781102362205,&quot;left&quot;:138.6,&quot;top&quot;:278.02503937007873,&quot;width&quot;:876.6}"/>
</p:tagLst>
</file>

<file path=ppt/tags/tag34.xml><?xml version="1.0" encoding="utf-8"?>
<p:tagLst xmlns:p="http://schemas.openxmlformats.org/presentationml/2006/main">
  <p:tag name="KSO_WM_DIAGRAM_VIRTUALLY_FRAME" val="{&quot;height&quot;:177.4781102362205,&quot;left&quot;:138.6,&quot;top&quot;:278.02503937007873,&quot;width&quot;:876.6}"/>
</p:tagLst>
</file>

<file path=ppt/tags/tag35.xml><?xml version="1.0" encoding="utf-8"?>
<p:tagLst xmlns:p="http://schemas.openxmlformats.org/presentationml/2006/main">
  <p:tag name="KSO_WM_DIAGRAM_VIRTUALLY_FRAME" val="{&quot;height&quot;:177.4781102362205,&quot;left&quot;:138.6,&quot;top&quot;:278.02503937007873,&quot;width&quot;:876.6}"/>
</p:tagLst>
</file>

<file path=ppt/tags/tag36.xml><?xml version="1.0" encoding="utf-8"?>
<p:tagLst xmlns:p="http://schemas.openxmlformats.org/presentationml/2006/main">
  <p:tag name="KSO_WM_DIAGRAM_VIRTUALLY_FRAME" val="{&quot;height&quot;:177.4781102362205,&quot;left&quot;:138.6,&quot;top&quot;:278.02503937007873,&quot;width&quot;:876.6}"/>
</p:tagLst>
</file>

<file path=ppt/tags/tag37.xml><?xml version="1.0" encoding="utf-8"?>
<p:tagLst xmlns:p="http://schemas.openxmlformats.org/presentationml/2006/main">
  <p:tag name="KSO_WM_DIAGRAM_VIRTUALLY_FRAME" val="{&quot;height&quot;:177.4781102362205,&quot;left&quot;:138.6,&quot;top&quot;:278.02503937007873,&quot;width&quot;:876.6}"/>
</p:tagLst>
</file>

<file path=ppt/tags/tag38.xml><?xml version="1.0" encoding="utf-8"?>
<p:tagLst xmlns:p="http://schemas.openxmlformats.org/presentationml/2006/main">
  <p:tag name="KSO_WM_DIAGRAM_VIRTUALLY_FRAME" val="{&quot;height&quot;:177.4781102362205,&quot;left&quot;:138.6,&quot;top&quot;:278.02503937007873,&quot;width&quot;:876.6}"/>
</p:tagLst>
</file>

<file path=ppt/tags/tag39.xml><?xml version="1.0" encoding="utf-8"?>
<p:tagLst xmlns:p="http://schemas.openxmlformats.org/presentationml/2006/main">
  <p:tag name="KSO_WM_DIAGRAM_VIRTUALLY_FRAME" val="{&quot;height&quot;:177.4781102362205,&quot;left&quot;:138.6,&quot;top&quot;:278.02503937007873,&quot;width&quot;:876.6}"/>
</p:tagLst>
</file>

<file path=ppt/tags/tag4.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40.xml><?xml version="1.0" encoding="utf-8"?>
<p:tagLst xmlns:p="http://schemas.openxmlformats.org/presentationml/2006/main">
  <p:tag name="KSO_WM_DIAGRAM_VIRTUALLY_FRAME" val="{&quot;height&quot;:335.5031496062992,&quot;left&quot;:138.6,&quot;top&quot;:202.50937007874015,&quot;width&quot;:874.8}"/>
</p:tagLst>
</file>

<file path=ppt/tags/tag41.xml><?xml version="1.0" encoding="utf-8"?>
<p:tagLst xmlns:p="http://schemas.openxmlformats.org/presentationml/2006/main">
  <p:tag name="KSO_WM_DIAGRAM_VIRTUALLY_FRAME" val="{&quot;height&quot;:335.5031496062992,&quot;left&quot;:138.6,&quot;top&quot;:202.50937007874015,&quot;width&quot;:874.8}"/>
</p:tagLst>
</file>

<file path=ppt/tags/tag42.xml><?xml version="1.0" encoding="utf-8"?>
<p:tagLst xmlns:p="http://schemas.openxmlformats.org/presentationml/2006/main">
  <p:tag name="KSO_WM_DIAGRAM_VIRTUALLY_FRAME" val="{&quot;height&quot;:335.5031496062992,&quot;left&quot;:138.6,&quot;top&quot;:202.50937007874015,&quot;width&quot;:874.8}"/>
</p:tagLst>
</file>

<file path=ppt/tags/tag43.xml><?xml version="1.0" encoding="utf-8"?>
<p:tagLst xmlns:p="http://schemas.openxmlformats.org/presentationml/2006/main">
  <p:tag name="KSO_WM_DIAGRAM_VIRTUALLY_FRAME" val="{&quot;height&quot;:335.5031496062992,&quot;left&quot;:138.6,&quot;top&quot;:202.50937007874015,&quot;width&quot;:874.8}"/>
</p:tagLst>
</file>

<file path=ppt/tags/tag44.xml><?xml version="1.0" encoding="utf-8"?>
<p:tagLst xmlns:p="http://schemas.openxmlformats.org/presentationml/2006/main">
  <p:tag name="KSO_WM_DIAGRAM_VIRTUALLY_FRAME" val="{&quot;height&quot;:335.5031496062992,&quot;left&quot;:138.6,&quot;top&quot;:202.50937007874015,&quot;width&quot;:874.8}"/>
</p:tagLst>
</file>

<file path=ppt/tags/tag45.xml><?xml version="1.0" encoding="utf-8"?>
<p:tagLst xmlns:p="http://schemas.openxmlformats.org/presentationml/2006/main">
  <p:tag name="KSO_WM_DIAGRAM_VIRTUALLY_FRAME" val="{&quot;height&quot;:335.5031496062992,&quot;left&quot;:138.6,&quot;top&quot;:202.50937007874015,&quot;width&quot;:874.8}"/>
</p:tagLst>
</file>

<file path=ppt/tags/tag46.xml><?xml version="1.0" encoding="utf-8"?>
<p:tagLst xmlns:p="http://schemas.openxmlformats.org/presentationml/2006/main">
  <p:tag name="KSO_WM_DIAGRAM_VIRTUALLY_FRAME" val="{&quot;height&quot;:335.5031496062992,&quot;left&quot;:138.6,&quot;top&quot;:202.50937007874015,&quot;width&quot;:874.8}"/>
</p:tagLst>
</file>

<file path=ppt/tags/tag47.xml><?xml version="1.0" encoding="utf-8"?>
<p:tagLst xmlns:p="http://schemas.openxmlformats.org/presentationml/2006/main">
  <p:tag name="KSO_WM_DIAGRAM_VIRTUALLY_FRAME" val="{&quot;height&quot;:335.5031496062992,&quot;left&quot;:138.6,&quot;top&quot;:202.50937007874015,&quot;width&quot;:874.8}"/>
</p:tagLst>
</file>

<file path=ppt/tags/tag48.xml><?xml version="1.0" encoding="utf-8"?>
<p:tagLst xmlns:p="http://schemas.openxmlformats.org/presentationml/2006/main">
  <p:tag name="KSO_WM_DIAGRAM_VIRTUALLY_FRAME" val="{&quot;height&quot;:335.5031496062992,&quot;left&quot;:138.6,&quot;top&quot;:202.50937007874015,&quot;width&quot;:874.8}"/>
</p:tagLst>
</file>

<file path=ppt/tags/tag49.xml><?xml version="1.0" encoding="utf-8"?>
<p:tagLst xmlns:p="http://schemas.openxmlformats.org/presentationml/2006/main">
  <p:tag name="KSO_WM_DIAGRAM_VIRTUALLY_FRAME" val="{&quot;height&quot;:179.22188976377956,&quot;left&quot;:111.1,&quot;top&quot;:260.5,&quot;width&quot;:874.8}"/>
</p:tagLst>
</file>

<file path=ppt/tags/tag5.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50.xml><?xml version="1.0" encoding="utf-8"?>
<p:tagLst xmlns:p="http://schemas.openxmlformats.org/presentationml/2006/main">
  <p:tag name="KSO_WM_DIAGRAM_VIRTUALLY_FRAME" val="{&quot;height&quot;:179.22188976377956,&quot;left&quot;:111.1,&quot;top&quot;:260.5,&quot;width&quot;:874.8}"/>
</p:tagLst>
</file>

<file path=ppt/tags/tag51.xml><?xml version="1.0" encoding="utf-8"?>
<p:tagLst xmlns:p="http://schemas.openxmlformats.org/presentationml/2006/main">
  <p:tag name="KSO_WM_DIAGRAM_VIRTUALLY_FRAME" val="{&quot;height&quot;:179.22188976377956,&quot;left&quot;:111.1,&quot;top&quot;:260.5,&quot;width&quot;:874.8}"/>
</p:tagLst>
</file>

<file path=ppt/tags/tag52.xml><?xml version="1.0" encoding="utf-8"?>
<p:tagLst xmlns:p="http://schemas.openxmlformats.org/presentationml/2006/main">
  <p:tag name="KSO_WM_DIAGRAM_VIRTUALLY_FRAME" val="{&quot;height&quot;:179.22188976377956,&quot;left&quot;:111.1,&quot;top&quot;:260.5,&quot;width&quot;:874.8}"/>
</p:tagLst>
</file>

<file path=ppt/tags/tag53.xml><?xml version="1.0" encoding="utf-8"?>
<p:tagLst xmlns:p="http://schemas.openxmlformats.org/presentationml/2006/main">
  <p:tag name="KSO_WM_DIAGRAM_VIRTUALLY_FRAME" val="{&quot;height&quot;:179.22188976377956,&quot;left&quot;:111.1,&quot;top&quot;:260.5,&quot;width&quot;:874.8}"/>
</p:tagLst>
</file>

<file path=ppt/tags/tag54.xml><?xml version="1.0" encoding="utf-8"?>
<p:tagLst xmlns:p="http://schemas.openxmlformats.org/presentationml/2006/main">
  <p:tag name="KSO_WM_DIAGRAM_VIRTUALLY_FRAME" val="{&quot;height&quot;:179.22188976377956,&quot;left&quot;:111.1,&quot;top&quot;:260.5,&quot;width&quot;:874.8}"/>
</p:tagLst>
</file>

<file path=ppt/tags/tag55.xml><?xml version="1.0" encoding="utf-8"?>
<p:tagLst xmlns:p="http://schemas.openxmlformats.org/presentationml/2006/main">
  <p:tag name="KSO_WM_DIAGRAM_VIRTUALLY_FRAME" val="{&quot;height&quot;:335.5031496062992,&quot;left&quot;:138.6,&quot;top&quot;:202.50937007874015,&quot;width&quot;:874.8}"/>
</p:tagLst>
</file>

<file path=ppt/tags/tag56.xml><?xml version="1.0" encoding="utf-8"?>
<p:tagLst xmlns:p="http://schemas.openxmlformats.org/presentationml/2006/main">
  <p:tag name="KSO_WM_DIAGRAM_VIRTUALLY_FRAME" val="{&quot;height&quot;:384.693779527559,&quot;left&quot;:179.32503937007874,&quot;top&quot;:166.9312598425197,&quot;width&quot;:619.0687401574803}"/>
</p:tagLst>
</file>

<file path=ppt/tags/tag57.xml><?xml version="1.0" encoding="utf-8"?>
<p:tagLst xmlns:p="http://schemas.openxmlformats.org/presentationml/2006/main">
  <p:tag name="KSO_WM_DIAGRAM_VIRTUALLY_FRAME" val="{&quot;height&quot;:384.693779527559,&quot;left&quot;:179.32503937007874,&quot;top&quot;:166.9312598425197,&quot;width&quot;:619.0687401574803}"/>
</p:tagLst>
</file>

<file path=ppt/tags/tag58.xml><?xml version="1.0" encoding="utf-8"?>
<p:tagLst xmlns:p="http://schemas.openxmlformats.org/presentationml/2006/main">
  <p:tag name="KSO_WM_DIAGRAM_VIRTUALLY_FRAME" val="{&quot;height&quot;:384.693779527559,&quot;left&quot;:179.32503937007874,&quot;top&quot;:166.9312598425197,&quot;width&quot;:619.0687401574803}"/>
</p:tagLst>
</file>

<file path=ppt/tags/tag59.xml><?xml version="1.0" encoding="utf-8"?>
<p:tagLst xmlns:p="http://schemas.openxmlformats.org/presentationml/2006/main">
  <p:tag name="KSO_WM_DIAGRAM_VIRTUALLY_FRAME" val="{&quot;height&quot;:384.693779527559,&quot;left&quot;:179.32503937007874,&quot;top&quot;:166.9312598425197,&quot;width&quot;:619.0687401574803}"/>
</p:tagLst>
</file>

<file path=ppt/tags/tag6.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60.xml><?xml version="1.0" encoding="utf-8"?>
<p:tagLst xmlns:p="http://schemas.openxmlformats.org/presentationml/2006/main">
  <p:tag name="KSO_WM_DIAGRAM_VIRTUALLY_FRAME" val="{&quot;height&quot;:384.693779527559,&quot;left&quot;:179.32503937007874,&quot;top&quot;:166.9312598425197,&quot;width&quot;:619.0687401574803}"/>
</p:tagLst>
</file>

<file path=ppt/tags/tag61.xml><?xml version="1.0" encoding="utf-8"?>
<p:tagLst xmlns:p="http://schemas.openxmlformats.org/presentationml/2006/main">
  <p:tag name="KSO_WM_DIAGRAM_VIRTUALLY_FRAME" val="{&quot;height&quot;:384.693779527559,&quot;left&quot;:179.32503937007874,&quot;top&quot;:166.9312598425197,&quot;width&quot;:619.0687401574803}"/>
</p:tagLst>
</file>

<file path=ppt/tags/tag62.xml><?xml version="1.0" encoding="utf-8"?>
<p:tagLst xmlns:p="http://schemas.openxmlformats.org/presentationml/2006/main">
  <p:tag name="KSO_WM_DIAGRAM_VIRTUALLY_FRAME" val="{&quot;height&quot;:325.64062992125986,&quot;left&quot;:138.6,&quot;top&quot;:217.2844094488189,&quot;width&quot;:874.8}"/>
</p:tagLst>
</file>

<file path=ppt/tags/tag63.xml><?xml version="1.0" encoding="utf-8"?>
<p:tagLst xmlns:p="http://schemas.openxmlformats.org/presentationml/2006/main">
  <p:tag name="KSO_WM_DIAGRAM_VIRTUALLY_FRAME" val="{&quot;height&quot;:325.64062992125986,&quot;left&quot;:138.6,&quot;top&quot;:217.2844094488189,&quot;width&quot;:874.8}"/>
</p:tagLst>
</file>

<file path=ppt/tags/tag64.xml><?xml version="1.0" encoding="utf-8"?>
<p:tagLst xmlns:p="http://schemas.openxmlformats.org/presentationml/2006/main">
  <p:tag name="KSO_WM_DIAGRAM_VIRTUALLY_FRAME" val="{&quot;height&quot;:325.64062992125986,&quot;left&quot;:138.6,&quot;top&quot;:217.2844094488189,&quot;width&quot;:874.8}"/>
</p:tagLst>
</file>

<file path=ppt/tags/tag65.xml><?xml version="1.0" encoding="utf-8"?>
<p:tagLst xmlns:p="http://schemas.openxmlformats.org/presentationml/2006/main">
  <p:tag name="KSO_WM_DIAGRAM_VIRTUALLY_FRAME" val="{&quot;height&quot;:325.64062992125986,&quot;left&quot;:138.6,&quot;top&quot;:217.2844094488189,&quot;width&quot;:874.8}"/>
</p:tagLst>
</file>

<file path=ppt/tags/tag66.xml><?xml version="1.0" encoding="utf-8"?>
<p:tagLst xmlns:p="http://schemas.openxmlformats.org/presentationml/2006/main">
  <p:tag name="KSO_WM_DIAGRAM_VIRTUALLY_FRAME" val="{&quot;height&quot;:325.64062992125986,&quot;left&quot;:138.6,&quot;top&quot;:217.2844094488189,&quot;width&quot;:874.8}"/>
</p:tagLst>
</file>

<file path=ppt/tags/tag67.xml><?xml version="1.0" encoding="utf-8"?>
<p:tagLst xmlns:p="http://schemas.openxmlformats.org/presentationml/2006/main">
  <p:tag name="KSO_WM_DIAGRAM_VIRTUALLY_FRAME" val="{&quot;height&quot;:325.64062992125986,&quot;left&quot;:138.6,&quot;top&quot;:217.2844094488189,&quot;width&quot;:874.8}"/>
</p:tagLst>
</file>

<file path=ppt/tags/tag68.xml><?xml version="1.0" encoding="utf-8"?>
<p:tagLst xmlns:p="http://schemas.openxmlformats.org/presentationml/2006/main">
  <p:tag name="KSO_WM_DIAGRAM_VIRTUALLY_FRAME" val="{&quot;height&quot;:325.64062992125986,&quot;left&quot;:138.6,&quot;top&quot;:217.2844094488189,&quot;width&quot;:874.8}"/>
</p:tagLst>
</file>

<file path=ppt/tags/tag69.xml><?xml version="1.0" encoding="utf-8"?>
<p:tagLst xmlns:p="http://schemas.openxmlformats.org/presentationml/2006/main">
  <p:tag name="KSO_WM_DIAGRAM_VIRTUALLY_FRAME" val="{&quot;height&quot;:325.64062992125986,&quot;left&quot;:138.6,&quot;top&quot;:217.2844094488189,&quot;width&quot;:874.8}"/>
</p:tagLst>
</file>

<file path=ppt/tags/tag7.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70.xml><?xml version="1.0" encoding="utf-8"?>
<p:tagLst xmlns:p="http://schemas.openxmlformats.org/presentationml/2006/main">
  <p:tag name="KSO_WM_DIAGRAM_VIRTUALLY_FRAME" val="{&quot;height&quot;:325.64062992125986,&quot;left&quot;:138.6,&quot;top&quot;:217.2844094488189,&quot;width&quot;:874.8}"/>
</p:tagLst>
</file>

<file path=ppt/tags/tag71.xml><?xml version="1.0" encoding="utf-8"?>
<p:tagLst xmlns:p="http://schemas.openxmlformats.org/presentationml/2006/main">
  <p:tag name="KSO_WM_DIAGRAM_VIRTUALLY_FRAME" val="{&quot;height&quot;:325.64062992125986,&quot;left&quot;:138.6,&quot;top&quot;:217.2844094488189,&quot;width&quot;:874.8}"/>
</p:tagLst>
</file>

<file path=ppt/tags/tag72.xml><?xml version="1.0" encoding="utf-8"?>
<p:tagLst xmlns:p="http://schemas.openxmlformats.org/presentationml/2006/main">
  <p:tag name="KSO_WM_DIAGRAM_VIRTUALLY_FRAME" val="{&quot;height&quot;:325.64062992125986,&quot;left&quot;:138.6,&quot;top&quot;:217.2844094488189,&quot;width&quot;:874.8}"/>
</p:tagLst>
</file>

<file path=ppt/tags/tag73.xml><?xml version="1.0" encoding="utf-8"?>
<p:tagLst xmlns:p="http://schemas.openxmlformats.org/presentationml/2006/main">
  <p:tag name="KSO_WM_DIAGRAM_VIRTUALLY_FRAME" val="{&quot;height&quot;:325.64062992125986,&quot;left&quot;:138.6,&quot;top&quot;:217.2844094488189,&quot;width&quot;:874.8}"/>
</p:tagLst>
</file>

<file path=ppt/tags/tag74.xml><?xml version="1.0" encoding="utf-8"?>
<p:tagLst xmlns:p="http://schemas.openxmlformats.org/presentationml/2006/main">
  <p:tag name="commondata" val="eyJoZGlkIjoiNTMxOGExMDY0YjA0MTZiODFmMmFhZGEwZjgwNDg5YjMifQ=="/>
</p:tagLst>
</file>

<file path=ppt/tags/tag8.xml><?xml version="1.0" encoding="utf-8"?>
<p:tagLst xmlns:p="http://schemas.openxmlformats.org/presentationml/2006/main">
  <p:tag name="KSO_WM_DIAGRAM_VIRTUALLY_FRAME" val="{&quot;height&quot;:410.8781102362203,&quot;left&quot;:360.164094488189,&quot;top&quot;:159.0187401574803,&quot;width&quot;:726.2296850393701}"/>
</p:tagLst>
</file>

<file path=ppt/tags/tag9.xml><?xml version="1.0" encoding="utf-8"?>
<p:tagLst xmlns:p="http://schemas.openxmlformats.org/presentationml/2006/main">
  <p:tag name="KSO_WM_DIAGRAM_VIRTUALLY_FRAME" val="{&quot;height&quot;:410.8781102362203,&quot;left&quot;:360.164094488189,&quot;top&quot;:159.0187401574803,&quot;width&quot;:726.22968503937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6877</Words>
  <Application>WPS 演示</Application>
  <PresentationFormat>On-screen Show (16:9)</PresentationFormat>
  <Paragraphs>349</Paragraphs>
  <Slides>29</Slides>
  <Notes>10</Notes>
  <HiddenSlides>0</HiddenSlides>
  <MMClips>0</MMClips>
  <ScaleCrop>false</ScaleCrop>
  <HeadingPairs>
    <vt:vector size="6" baseType="variant">
      <vt:variant>
        <vt:lpstr>已用的字体</vt:lpstr>
      </vt:variant>
      <vt:variant>
        <vt:i4>30</vt:i4>
      </vt:variant>
      <vt:variant>
        <vt:lpstr>主题</vt:lpstr>
      </vt:variant>
      <vt:variant>
        <vt:i4>2</vt:i4>
      </vt:variant>
      <vt:variant>
        <vt:lpstr>幻灯片标题</vt:lpstr>
      </vt:variant>
      <vt:variant>
        <vt:i4>29</vt:i4>
      </vt:variant>
    </vt:vector>
  </HeadingPairs>
  <TitlesOfParts>
    <vt:vector size="61" baseType="lpstr">
      <vt:lpstr>Arial</vt:lpstr>
      <vt:lpstr>宋体</vt:lpstr>
      <vt:lpstr>Wingdings</vt:lpstr>
      <vt:lpstr>p22-mackinac-pro</vt:lpstr>
      <vt:lpstr>Segoe Print</vt:lpstr>
      <vt:lpstr>p22-mackinac-pro</vt:lpstr>
      <vt:lpstr>p22-mackinac-pro</vt:lpstr>
      <vt:lpstr>Eudoxus Sans</vt:lpstr>
      <vt:lpstr>Eudoxus Sans</vt:lpstr>
      <vt:lpstr>Eudoxus Sans</vt:lpstr>
      <vt:lpstr>Calibri</vt:lpstr>
      <vt:lpstr>微软雅黑</vt:lpstr>
      <vt:lpstr>Arial Unicode MS</vt:lpstr>
      <vt:lpstr>等线</vt:lpstr>
      <vt:lpstr>MingLiU-ExtB</vt:lpstr>
      <vt:lpstr>Alexandria</vt:lpstr>
      <vt:lpstr>Alexandria</vt:lpstr>
      <vt:lpstr>Alexandria</vt:lpstr>
      <vt:lpstr>Sora</vt:lpstr>
      <vt:lpstr>Sora</vt:lpstr>
      <vt:lpstr>Sora</vt:lpstr>
      <vt:lpstr>华文中宋</vt:lpstr>
      <vt:lpstr>仿宋</vt:lpstr>
      <vt:lpstr>华文楷体</vt:lpstr>
      <vt:lpstr>Calibri Light</vt:lpstr>
      <vt:lpstr>华文宋体</vt:lpstr>
      <vt:lpstr>华文新魏</vt:lpstr>
      <vt:lpstr>华文仿宋</vt:lpstr>
      <vt:lpstr>华文彩云</vt:lpstr>
      <vt:lpstr>等线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WPS_1659665370</cp:lastModifiedBy>
  <cp:revision>4</cp:revision>
  <dcterms:created xsi:type="dcterms:W3CDTF">2024-06-06T15:39:00Z</dcterms:created>
  <dcterms:modified xsi:type="dcterms:W3CDTF">2024-06-06T16:56:12Z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63590538E3EB483E882F6C3D67EA1E42_12</vt:lpwstr>
  </property>
  <property fmtid="{D5CDD505-2E9C-101B-9397-08002B2CF9AE}" pid="3" name="KSOProductBuildVer">
    <vt:lpwstr>2052-12.1.0.16929</vt:lpwstr>
  </property>
</Properties>
</file>